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4" r:id="rId6"/>
    <p:sldId id="261" r:id="rId7"/>
    <p:sldId id="263" r:id="rId8"/>
    <p:sldId id="273" r:id="rId9"/>
    <p:sldId id="262" r:id="rId10"/>
    <p:sldId id="265" r:id="rId11"/>
    <p:sldId id="272" r:id="rId12"/>
    <p:sldId id="271" r:id="rId13"/>
    <p:sldId id="270" r:id="rId14"/>
    <p:sldId id="269" r:id="rId15"/>
    <p:sldId id="266" r:id="rId16"/>
    <p:sldId id="267" r:id="rId17"/>
    <p:sldId id="268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556CE-35A9-4A99-BC50-CA5A23F4D566}" type="datetimeFigureOut">
              <a:rPr lang="zh-TW" altLang="en-US" smtClean="0"/>
              <a:t>2020/10/5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C41D7-E4F5-4806-BB6D-91DBFA6E99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7511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556CE-35A9-4A99-BC50-CA5A23F4D566}" type="datetimeFigureOut">
              <a:rPr lang="zh-TW" altLang="en-US" smtClean="0"/>
              <a:t>2020/10/5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C41D7-E4F5-4806-BB6D-91DBFA6E99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27205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556CE-35A9-4A99-BC50-CA5A23F4D566}" type="datetimeFigureOut">
              <a:rPr lang="zh-TW" altLang="en-US" smtClean="0"/>
              <a:t>2020/10/5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C41D7-E4F5-4806-BB6D-91DBFA6E99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5672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556CE-35A9-4A99-BC50-CA5A23F4D566}" type="datetimeFigureOut">
              <a:rPr lang="zh-TW" altLang="en-US" smtClean="0"/>
              <a:t>2020/10/5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C41D7-E4F5-4806-BB6D-91DBFA6E99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25184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556CE-35A9-4A99-BC50-CA5A23F4D566}" type="datetimeFigureOut">
              <a:rPr lang="zh-TW" altLang="en-US" smtClean="0"/>
              <a:t>2020/10/5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C41D7-E4F5-4806-BB6D-91DBFA6E99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4403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556CE-35A9-4A99-BC50-CA5A23F4D566}" type="datetimeFigureOut">
              <a:rPr lang="zh-TW" altLang="en-US" smtClean="0"/>
              <a:t>2020/10/5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C41D7-E4F5-4806-BB6D-91DBFA6E99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54584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556CE-35A9-4A99-BC50-CA5A23F4D566}" type="datetimeFigureOut">
              <a:rPr lang="zh-TW" altLang="en-US" smtClean="0"/>
              <a:t>2020/10/5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C41D7-E4F5-4806-BB6D-91DBFA6E99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97211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556CE-35A9-4A99-BC50-CA5A23F4D566}" type="datetimeFigureOut">
              <a:rPr lang="zh-TW" altLang="en-US" smtClean="0"/>
              <a:t>2020/10/5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C41D7-E4F5-4806-BB6D-91DBFA6E99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48370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556CE-35A9-4A99-BC50-CA5A23F4D566}" type="datetimeFigureOut">
              <a:rPr lang="zh-TW" altLang="en-US" smtClean="0"/>
              <a:t>2020/10/5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C41D7-E4F5-4806-BB6D-91DBFA6E99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33652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556CE-35A9-4A99-BC50-CA5A23F4D566}" type="datetimeFigureOut">
              <a:rPr lang="zh-TW" altLang="en-US" smtClean="0"/>
              <a:t>2020/10/5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C41D7-E4F5-4806-BB6D-91DBFA6E99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2318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556CE-35A9-4A99-BC50-CA5A23F4D566}" type="datetimeFigureOut">
              <a:rPr lang="zh-TW" altLang="en-US" smtClean="0"/>
              <a:t>2020/10/5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C41D7-E4F5-4806-BB6D-91DBFA6E99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33550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F556CE-35A9-4A99-BC50-CA5A23F4D566}" type="datetimeFigureOut">
              <a:rPr lang="zh-TW" altLang="en-US" smtClean="0"/>
              <a:t>2020/10/5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5C41D7-E4F5-4806-BB6D-91DBFA6E99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87157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219200" y="515938"/>
            <a:ext cx="9144000" cy="1223962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與家鄉對話</a:t>
            </a:r>
            <a:endParaRPr lang="en-US" altLang="zh-TW" sz="3600" dirty="0" smtClean="0"/>
          </a:p>
          <a:p>
            <a:r>
              <a:rPr lang="zh-TW" altLang="en-US" sz="3600" dirty="0" smtClean="0"/>
              <a:t>台展三少年─</a:t>
            </a:r>
            <a:r>
              <a:rPr lang="zh-TW" altLang="en-US" sz="3600" dirty="0"/>
              <a:t> </a:t>
            </a:r>
            <a:r>
              <a:rPr lang="zh-TW" altLang="en-US" sz="3600" dirty="0" smtClean="0"/>
              <a:t>陳進、林玉山、郭雪</a:t>
            </a:r>
            <a:r>
              <a:rPr lang="zh-TW" altLang="en-US" sz="3600" dirty="0"/>
              <a:t>湖</a:t>
            </a:r>
          </a:p>
        </p:txBody>
      </p:sp>
      <p:sp>
        <p:nvSpPr>
          <p:cNvPr id="5" name="矩形 4"/>
          <p:cNvSpPr/>
          <p:nvPr/>
        </p:nvSpPr>
        <p:spPr>
          <a:xfrm>
            <a:off x="685800" y="1838047"/>
            <a:ext cx="10883900" cy="45807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04800">
              <a:lnSpc>
                <a:spcPts val="2500"/>
              </a:lnSpc>
              <a:spcAft>
                <a:spcPts val="0"/>
              </a:spcAft>
            </a:pPr>
            <a:r>
              <a:rPr lang="zh-TW" altLang="zh-TW" kern="100" dirty="0">
                <a:solidFill>
                  <a:srgbClr val="000000"/>
                </a:solidFill>
                <a:latin typeface="Times New Roman" panose="02020603050405020304" pitchFamily="18" charset="0"/>
              </a:rPr>
              <a:t>你曾想像過</a:t>
            </a:r>
            <a:r>
              <a:rPr lang="en-US" altLang="zh-TW" kern="100" dirty="0">
                <a:solidFill>
                  <a:srgbClr val="000000"/>
                </a:solidFill>
                <a:latin typeface="Times New Roman" panose="02020603050405020304" pitchFamily="18" charset="0"/>
              </a:rPr>
              <a:t>100</a:t>
            </a:r>
            <a:r>
              <a:rPr lang="zh-TW" altLang="zh-TW" kern="100" dirty="0">
                <a:solidFill>
                  <a:srgbClr val="000000"/>
                </a:solidFill>
                <a:latin typeface="Times New Roman" panose="02020603050405020304" pitchFamily="18" charset="0"/>
              </a:rPr>
              <a:t>年前的台灣是什麼樣子嗎？讓我們從</a:t>
            </a:r>
            <a:r>
              <a:rPr lang="en-US" altLang="zh-TW" kern="100" dirty="0">
                <a:solidFill>
                  <a:srgbClr val="000000"/>
                </a:solidFill>
                <a:latin typeface="Times New Roman" panose="02020603050405020304" pitchFamily="18" charset="0"/>
              </a:rPr>
              <a:t>1894</a:t>
            </a:r>
            <a:r>
              <a:rPr lang="zh-TW" altLang="zh-TW" kern="100" dirty="0">
                <a:solidFill>
                  <a:srgbClr val="000000"/>
                </a:solidFill>
                <a:latin typeface="Times New Roman" panose="02020603050405020304" pitchFamily="18" charset="0"/>
              </a:rPr>
              <a:t>年的甲午戰爭說起，當時的清廷因為戰敗而將台灣割讓給日本，從此開啟了台灣長達</a:t>
            </a:r>
            <a:r>
              <a:rPr lang="en-US" altLang="zh-TW" kern="100" dirty="0">
                <a:solidFill>
                  <a:srgbClr val="000000"/>
                </a:solidFill>
                <a:latin typeface="Times New Roman" panose="02020603050405020304" pitchFamily="18" charset="0"/>
              </a:rPr>
              <a:t>50</a:t>
            </a:r>
            <a:r>
              <a:rPr lang="zh-TW" altLang="zh-TW" kern="100" dirty="0">
                <a:solidFill>
                  <a:srgbClr val="000000"/>
                </a:solidFill>
                <a:latin typeface="Times New Roman" panose="02020603050405020304" pitchFamily="18" charset="0"/>
              </a:rPr>
              <a:t>年的「日治時期」</a:t>
            </a:r>
            <a:r>
              <a:rPr lang="en-US" altLang="zh-TW" kern="100" dirty="0">
                <a:solidFill>
                  <a:srgbClr val="000000"/>
                </a:solidFill>
                <a:latin typeface="Times New Roman" panose="02020603050405020304" pitchFamily="18" charset="0"/>
              </a:rPr>
              <a:t>(1895-1945)</a:t>
            </a:r>
            <a:r>
              <a:rPr lang="zh-TW" altLang="zh-TW" kern="100" dirty="0">
                <a:solidFill>
                  <a:srgbClr val="000000"/>
                </a:solidFill>
                <a:latin typeface="Times New Roman" panose="02020603050405020304" pitchFamily="18" charset="0"/>
              </a:rPr>
              <a:t>，這段時期不論在政治、經濟、教育與文化發展上，都帶給台灣極大的改變與影響，就連美術教育也因為文化政策的推動，開啟了全新的一頁，加上引進西方繪畫的寫生觀念與技法，讓台灣的藝術風格徹底翻轉，興起了一股台灣新美術運動的浪潮呢！</a:t>
            </a:r>
            <a:endParaRPr lang="zh-TW" altLang="zh-TW" kern="100" dirty="0">
              <a:latin typeface="Times New Roman" panose="02020603050405020304" pitchFamily="18" charset="0"/>
            </a:endParaRPr>
          </a:p>
          <a:p>
            <a:pPr indent="304800">
              <a:lnSpc>
                <a:spcPts val="2500"/>
              </a:lnSpc>
              <a:spcAft>
                <a:spcPts val="0"/>
              </a:spcAft>
            </a:pPr>
            <a:r>
              <a:rPr lang="zh-TW" altLang="zh-TW" kern="100" dirty="0">
                <a:solidFill>
                  <a:srgbClr val="000000"/>
                </a:solidFill>
                <a:latin typeface="Times New Roman" panose="02020603050405020304" pitchFamily="18" charset="0"/>
              </a:rPr>
              <a:t>當時的藝術風尚，可從日本政府舉辦的展覽來一探究竟。</a:t>
            </a:r>
            <a:r>
              <a:rPr lang="en-US" altLang="zh-TW" kern="100" dirty="0">
                <a:solidFill>
                  <a:srgbClr val="000000"/>
                </a:solidFill>
                <a:latin typeface="Times New Roman" panose="02020603050405020304" pitchFamily="18" charset="0"/>
              </a:rPr>
              <a:t>1927</a:t>
            </a:r>
            <a:r>
              <a:rPr lang="zh-TW" altLang="zh-TW" kern="100" dirty="0">
                <a:solidFill>
                  <a:srgbClr val="000000"/>
                </a:solidFill>
                <a:latin typeface="Times New Roman" panose="02020603050405020304" pitchFamily="18" charset="0"/>
              </a:rPr>
              <a:t>年開辦第一屆官辦的「台灣美術展覽會」簡稱「台展」，當時得獎名單一公布卻造成相當大的轟動！原來在東洋畫部的審查中，入選的</a:t>
            </a:r>
            <a:r>
              <a:rPr lang="en-US" altLang="zh-TW" kern="100" dirty="0">
                <a:solidFill>
                  <a:srgbClr val="000000"/>
                </a:solidFill>
                <a:latin typeface="Times New Roman" panose="02020603050405020304" pitchFamily="18" charset="0"/>
              </a:rPr>
              <a:t>25</a:t>
            </a:r>
            <a:r>
              <a:rPr lang="zh-TW" altLang="zh-TW" kern="100" dirty="0">
                <a:solidFill>
                  <a:srgbClr val="000000"/>
                </a:solidFill>
                <a:latin typeface="Times New Roman" panose="02020603050405020304" pitchFamily="18" charset="0"/>
              </a:rPr>
              <a:t>位畫家中，只有三位是台灣畫家，許多頗負盛名的台灣畫家竟然都落選，更讓人跌破眼鏡的是，這三個名不見經傳的年輕人</a:t>
            </a:r>
            <a:r>
              <a:rPr lang="en-US" altLang="zh-TW" kern="100" dirty="0">
                <a:solidFill>
                  <a:srgbClr val="000000"/>
                </a:solidFill>
                <a:latin typeface="Times New Roman" panose="02020603050405020304" pitchFamily="18" charset="0"/>
              </a:rPr>
              <a:t>--</a:t>
            </a:r>
            <a:r>
              <a:rPr lang="zh-TW" altLang="zh-TW" kern="100" dirty="0">
                <a:solidFill>
                  <a:srgbClr val="000000"/>
                </a:solidFill>
                <a:latin typeface="Times New Roman" panose="02020603050405020304" pitchFamily="18" charset="0"/>
              </a:rPr>
              <a:t>陳進、林玉山與郭雪湖，都還未滿</a:t>
            </a:r>
            <a:r>
              <a:rPr lang="en-US" altLang="zh-TW" kern="100" dirty="0">
                <a:solidFill>
                  <a:srgbClr val="000000"/>
                </a:solidFill>
                <a:latin typeface="Times New Roman" panose="02020603050405020304" pitchFamily="18" charset="0"/>
              </a:rPr>
              <a:t>20</a:t>
            </a:r>
            <a:r>
              <a:rPr lang="zh-TW" altLang="zh-TW" kern="100" dirty="0">
                <a:solidFill>
                  <a:srgbClr val="000000"/>
                </a:solidFill>
                <a:latin typeface="Times New Roman" panose="02020603050405020304" pitchFamily="18" charset="0"/>
              </a:rPr>
              <a:t>歲呢！從此之後，這三位藝術家就有了「台展三少年」的稱號。傳奇的三少年，在「台展」中一舉成名，正代表著台灣美術的新氣象，他們擺脫傳統臨摹古人畫作的習慣，以「寫生」的觀點與創作方式重新表現台灣的風土民情，開創出一條表現「家鄉」情感的新道路。</a:t>
            </a:r>
            <a:endParaRPr lang="zh-TW" altLang="zh-TW" kern="100" dirty="0">
              <a:latin typeface="Times New Roman" panose="02020603050405020304" pitchFamily="18" charset="0"/>
            </a:endParaRPr>
          </a:p>
          <a:p>
            <a:pPr indent="304800">
              <a:lnSpc>
                <a:spcPts val="2500"/>
              </a:lnSpc>
              <a:spcAft>
                <a:spcPts val="0"/>
              </a:spcAft>
            </a:pPr>
            <a:r>
              <a:rPr lang="zh-TW" altLang="zh-TW" kern="100" dirty="0">
                <a:solidFill>
                  <a:srgbClr val="000000"/>
                </a:solidFill>
                <a:latin typeface="Times New Roman" panose="02020603050405020304" pitchFamily="18" charset="0"/>
              </a:rPr>
              <a:t>本展覽將從過去的時代背景，看到三少年的作品與故事，而隨著時代的推進到現代多元的社會，許多的藝術家雖然以更創意、多樣的創作方式，卻有著永恆不變的「家鄉情懷」，持續關注著我們生長的這片土地。期望透過這個展覽能夠引發出自己的家鄉情懷與觀點，進行一場屬於你與家鄉的永恆對話吧！</a:t>
            </a:r>
            <a:r>
              <a:rPr lang="zh-TW" altLang="zh-TW" kern="100" dirty="0">
                <a:latin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39060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578100" y="484307"/>
            <a:ext cx="85471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zh-TW" altLang="zh-TW" sz="2000" kern="100" dirty="0">
                <a:solidFill>
                  <a:srgbClr val="000000"/>
                </a:solidFill>
                <a:latin typeface="Times New Roman" panose="02020603050405020304" pitchFamily="18" charset="0"/>
              </a:rPr>
              <a:t>林玉山，</a:t>
            </a:r>
            <a:r>
              <a:rPr lang="en-US" altLang="zh-TW" sz="2000" kern="100" dirty="0">
                <a:solidFill>
                  <a:srgbClr val="000000"/>
                </a:solidFill>
                <a:latin typeface="Times New Roman" panose="02020603050405020304" pitchFamily="18" charset="0"/>
              </a:rPr>
              <a:t>1907</a:t>
            </a:r>
            <a:r>
              <a:rPr lang="zh-TW" altLang="zh-TW" sz="2000" kern="100" dirty="0">
                <a:solidFill>
                  <a:srgbClr val="000000"/>
                </a:solidFill>
                <a:latin typeface="Times New Roman" panose="02020603050405020304" pitchFamily="18" charset="0"/>
              </a:rPr>
              <a:t>年出生於嘉義的美街，家中經營一間「風雅軒」的裱畫店，當時的美街有</a:t>
            </a:r>
            <a:r>
              <a:rPr lang="en-US" altLang="zh-TW" sz="2000" kern="100" dirty="0">
                <a:solidFill>
                  <a:srgbClr val="000000"/>
                </a:solidFill>
                <a:latin typeface="Times New Roman" panose="02020603050405020304" pitchFamily="18" charset="0"/>
              </a:rPr>
              <a:t>4</a:t>
            </a:r>
            <a:r>
              <a:rPr lang="zh-TW" altLang="zh-TW" sz="2000" kern="100" dirty="0">
                <a:solidFill>
                  <a:srgbClr val="000000"/>
                </a:solidFill>
                <a:latin typeface="Times New Roman" panose="02020603050405020304" pitchFamily="18" charset="0"/>
              </a:rPr>
              <a:t>、</a:t>
            </a:r>
            <a:r>
              <a:rPr lang="en-US" altLang="zh-TW" sz="2000" kern="100" dirty="0">
                <a:solidFill>
                  <a:srgbClr val="000000"/>
                </a:solidFill>
                <a:latin typeface="Times New Roman" panose="02020603050405020304" pitchFamily="18" charset="0"/>
              </a:rPr>
              <a:t>5</a:t>
            </a:r>
            <a:r>
              <a:rPr lang="zh-TW" altLang="zh-TW" sz="2000" kern="100" dirty="0">
                <a:solidFill>
                  <a:srgbClr val="000000"/>
                </a:solidFill>
                <a:latin typeface="Times New Roman" panose="02020603050405020304" pitchFamily="18" charset="0"/>
              </a:rPr>
              <a:t>間這樣的店，聚集許多書法家、畫家常來這條街裝裱作品、交流與買賣藝術品，從小在這樣的環境下長大，自然養成了他特殊的文人氣質，並在裱畫店老師傅的指導下，開始學習繪製神像，接觸到傳統水墨的民間風俗繪畫。</a:t>
            </a:r>
            <a:r>
              <a:rPr lang="en-US" altLang="zh-TW" sz="2000" kern="100" dirty="0">
                <a:solidFill>
                  <a:srgbClr val="000000"/>
                </a:solidFill>
                <a:latin typeface="Times New Roman" panose="02020603050405020304" pitchFamily="18" charset="0"/>
              </a:rPr>
              <a:t>7</a:t>
            </a:r>
            <a:r>
              <a:rPr lang="zh-TW" altLang="zh-TW" sz="2000" kern="100" dirty="0">
                <a:solidFill>
                  <a:srgbClr val="000000"/>
                </a:solidFill>
                <a:latin typeface="Times New Roman" panose="02020603050405020304" pitchFamily="18" charset="0"/>
              </a:rPr>
              <a:t>歲時在嘉義第一公學校的圖畫課，開始接觸到西洋畫、日本畫，畢業後還曾跟隨嘉義畫家陳澄波一起在嘉義市附近寫生，從此開啟了林玉山的寫生繪畫風格。</a:t>
            </a:r>
            <a:endParaRPr lang="zh-TW" altLang="zh-TW" sz="2000" kern="100" dirty="0">
              <a:latin typeface="Times New Roman" panose="02020603050405020304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489200" y="2963386"/>
            <a:ext cx="81915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zh-TW" sz="2000" kern="100" dirty="0">
                <a:solidFill>
                  <a:srgbClr val="000000"/>
                </a:solidFill>
                <a:latin typeface="Times New Roman" panose="02020603050405020304" pitchFamily="18" charset="0"/>
              </a:rPr>
              <a:t>1926</a:t>
            </a:r>
            <a:r>
              <a:rPr lang="zh-TW" altLang="zh-TW" sz="2000" kern="100" dirty="0">
                <a:solidFill>
                  <a:srgbClr val="000000"/>
                </a:solidFill>
                <a:latin typeface="Times New Roman" panose="02020603050405020304" pitchFamily="18" charset="0"/>
              </a:rPr>
              <a:t>年</a:t>
            </a:r>
            <a:r>
              <a:rPr lang="en-US" altLang="zh-TW" sz="2000" kern="100" dirty="0">
                <a:solidFill>
                  <a:srgbClr val="000000"/>
                </a:solidFill>
                <a:latin typeface="Times New Roman" panose="02020603050405020304" pitchFamily="18" charset="0"/>
              </a:rPr>
              <a:t>19</a:t>
            </a:r>
            <a:r>
              <a:rPr lang="zh-TW" altLang="zh-TW" sz="2000" kern="100" dirty="0">
                <a:solidFill>
                  <a:srgbClr val="000000"/>
                </a:solidFill>
                <a:latin typeface="Times New Roman" panose="02020603050405020304" pitchFamily="18" charset="0"/>
              </a:rPr>
              <a:t>歲的林玉山前往日本東京川端畫學校習畫，「川端」的訓練也是著重於實物寫生，這樣的寫生觀念與訓練，深深影響著林玉山；一年後返台的他以寫生作品《大南門》、《水牛》入選了第一屆「台展」，不僅使他成為嘉義畫壇的名畫家，也領導一些當時地區的繪畫組織。</a:t>
            </a:r>
            <a:endParaRPr lang="zh-TW" altLang="zh-TW" sz="2000" kern="100" dirty="0">
              <a:latin typeface="Times New Roman" panose="02020603050405020304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2489200" y="4519135"/>
            <a:ext cx="91059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000" kern="100" dirty="0">
                <a:solidFill>
                  <a:srgbClr val="000000"/>
                </a:solidFill>
                <a:latin typeface="新細明體" panose="02020500000000000000" pitchFamily="18" charset="-120"/>
                <a:cs typeface="Times New Roman" panose="02020603050405020304" pitchFamily="18" charset="0"/>
              </a:rPr>
              <a:t>1935</a:t>
            </a:r>
            <a:r>
              <a:rPr lang="zh-TW" altLang="zh-TW" sz="20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年</a:t>
            </a:r>
            <a:r>
              <a:rPr lang="en-US" altLang="zh-TW" sz="20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28</a:t>
            </a:r>
            <a:r>
              <a:rPr lang="zh-TW" altLang="zh-TW" sz="20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歲的他再度前往京都的堂本印象畫塾學畫，同樣是以自然寫生課程為重，但這段時間他常常利用課餘之時去京都的博物館研究古畫，並臨摹很多中國宋、明代的寫實花鳥畫，對於傳統繪畫的意境、造形、色彩重新認識，再結合自己所受的寫生訓練，加以融會貫通後，開拓出色彩與水墨交融並重的多元創作。林玉山一生非常提倡自然寫生，他認為大自然是他源源不絕的創作能量，因此他的作品能夠與生活、土地、社會連結，也能讓觀眾產生共鳴。</a:t>
            </a:r>
            <a:endParaRPr lang="zh-TW" altLang="en-US" sz="2000" dirty="0"/>
          </a:p>
        </p:txBody>
      </p:sp>
      <p:sp>
        <p:nvSpPr>
          <p:cNvPr id="5" name="矩形 4"/>
          <p:cNvSpPr/>
          <p:nvPr/>
        </p:nvSpPr>
        <p:spPr>
          <a:xfrm>
            <a:off x="651386" y="600314"/>
            <a:ext cx="1726755" cy="16312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zh-TW" sz="2000" b="1" kern="100" dirty="0">
                <a:solidFill>
                  <a:srgbClr val="FF0000"/>
                </a:solidFill>
                <a:cs typeface="Times New Roman" panose="02020603050405020304" pitchFamily="18" charset="0"/>
              </a:rPr>
              <a:t>林玉山</a:t>
            </a:r>
            <a:r>
              <a:rPr lang="zh-TW" altLang="zh-TW" sz="2000" b="1" kern="10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介紹</a:t>
            </a:r>
            <a:endParaRPr lang="en-US" altLang="zh-TW" sz="2000" b="1" kern="100" dirty="0" smtClean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endParaRPr lang="en-US" altLang="zh-TW" sz="2000" b="1" kern="100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r>
              <a:rPr lang="en-US" altLang="zh-TW" sz="2000" b="1" kern="10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19070</a:t>
            </a:r>
            <a:r>
              <a:rPr lang="zh-TW" altLang="en-US" sz="2000" b="1" kern="10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zh-TW" sz="2000" b="1" kern="10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–</a:t>
            </a:r>
            <a:r>
              <a:rPr lang="zh-TW" altLang="en-US" sz="2000" b="1" kern="10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zh-TW" sz="2000" b="1" kern="10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02004</a:t>
            </a:r>
          </a:p>
          <a:p>
            <a:endParaRPr lang="en-US" altLang="zh-TW" sz="2000" b="1" kern="100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r>
              <a:rPr lang="zh-TW" altLang="en-US" sz="2000" b="1" kern="10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  享年</a:t>
            </a:r>
            <a:r>
              <a:rPr lang="en-US" altLang="zh-TW" sz="2000" b="1" kern="10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97</a:t>
            </a:r>
            <a:r>
              <a:rPr lang="zh-TW" altLang="en-US" sz="2000" b="1" kern="10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歲</a:t>
            </a:r>
            <a:endParaRPr lang="zh-TW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891759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257800" y="1682976"/>
            <a:ext cx="63627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zh-TW" sz="24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這件作品完成於</a:t>
            </a:r>
            <a:r>
              <a:rPr lang="en-US" altLang="zh-TW" sz="24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1935</a:t>
            </a:r>
            <a:r>
              <a:rPr lang="zh-TW" altLang="zh-TW" sz="24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年，也在同年入選第九屆的「台展」，這段時間正是林玉山第二次前往日本京都畫塾進修時期，因為外地的遊子，懷著想念家鄉之心，有感而發畫下了這件作品。畫面中是他經常出遊的嘉義山仔頂風景，這件作品不論在構圖方式、上色技巧，都有種接近西洋油畫的視覺效果。以站在山頂由上往下看的視角，讓所有的景物都一覽無遺！瞧！有台灣南方常見的水牛、檳榔樹和香蕉樹，農舍門前曬衣服的架子，和左下方的農婦不知在做什麼呢？這些在畫家的筆下都一一真實細膩的描繪出來。</a:t>
            </a:r>
            <a:endParaRPr lang="zh-TW" altLang="en-US" sz="2400" dirty="0"/>
          </a:p>
        </p:txBody>
      </p:sp>
      <p:pic>
        <p:nvPicPr>
          <p:cNvPr id="9218" name="Picture 2" descr="林玉山-故園憶舊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550" y="1050059"/>
            <a:ext cx="4413250" cy="4750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矩形 2"/>
          <p:cNvSpPr/>
          <p:nvPr/>
        </p:nvSpPr>
        <p:spPr>
          <a:xfrm>
            <a:off x="5257800" y="1313644"/>
            <a:ext cx="37112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zh-TW" altLang="zh-TW" b="1" kern="100" dirty="0">
                <a:solidFill>
                  <a:srgbClr val="FF0000"/>
                </a:solidFill>
                <a:latin typeface="Times New Roman" panose="02020603050405020304" pitchFamily="18" charset="0"/>
              </a:rPr>
              <a:t>【故園追憶</a:t>
            </a:r>
            <a:r>
              <a:rPr lang="zh-TW" altLang="zh-TW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】</a:t>
            </a:r>
            <a:r>
              <a:rPr lang="zh-TW" altLang="en-US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 林玉山 </a:t>
            </a:r>
            <a:r>
              <a:rPr lang="en-US" altLang="zh-TW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/</a:t>
            </a:r>
            <a:r>
              <a:rPr lang="zh-TW" altLang="en-US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膠彩    </a:t>
            </a:r>
            <a:r>
              <a:rPr lang="en-US" altLang="zh-TW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1935</a:t>
            </a:r>
            <a:endParaRPr lang="zh-TW" altLang="zh-TW" kern="1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9875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028700" y="946468"/>
            <a:ext cx="104267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zh-TW" altLang="zh-TW" sz="2200" kern="100" dirty="0">
                <a:solidFill>
                  <a:srgbClr val="000000"/>
                </a:solidFill>
                <a:latin typeface="Times New Roman" panose="02020603050405020304" pitchFamily="18" charset="0"/>
              </a:rPr>
              <a:t>郭雪湖，本名金火，</a:t>
            </a:r>
            <a:r>
              <a:rPr lang="en-US" altLang="zh-TW" sz="2200" kern="100" dirty="0">
                <a:solidFill>
                  <a:srgbClr val="000000"/>
                </a:solidFill>
                <a:latin typeface="Times New Roman" panose="02020603050405020304" pitchFamily="18" charset="0"/>
              </a:rPr>
              <a:t>1908</a:t>
            </a:r>
            <a:r>
              <a:rPr lang="zh-TW" altLang="zh-TW" sz="2200" kern="100" dirty="0">
                <a:solidFill>
                  <a:srgbClr val="000000"/>
                </a:solidFill>
                <a:latin typeface="Times New Roman" panose="02020603050405020304" pitchFamily="18" charset="0"/>
              </a:rPr>
              <a:t>年出生於台北大稻埕，是一位農家子弟，在就讀公學校三年級時，受到當時陳英聲老師的指導與鼓勵，開啟了他走入繪畫的大門。</a:t>
            </a:r>
            <a:r>
              <a:rPr lang="en-US" altLang="zh-TW" sz="2200" kern="100" dirty="0">
                <a:solidFill>
                  <a:srgbClr val="000000"/>
                </a:solidFill>
                <a:latin typeface="Times New Roman" panose="02020603050405020304" pitchFamily="18" charset="0"/>
              </a:rPr>
              <a:t>16</a:t>
            </a:r>
            <a:r>
              <a:rPr lang="zh-TW" altLang="zh-TW" sz="2200" kern="100" dirty="0">
                <a:solidFill>
                  <a:srgbClr val="000000"/>
                </a:solidFill>
                <a:latin typeface="Times New Roman" panose="02020603050405020304" pitchFamily="18" charset="0"/>
              </a:rPr>
              <a:t>歲因為志趣不合離開了考取的台北工業學校，而到一家裱畫店當學徒，拜入畫師蔡雪溪的門下，老師為他取了一個新名字「雪湖」，便開始認真學習書畫裱褙、傳統水墨古法的用色、臨摹</a:t>
            </a:r>
            <a:r>
              <a:rPr lang="en-US" altLang="zh-TW" sz="2200" kern="100" dirty="0">
                <a:solidFill>
                  <a:srgbClr val="000000"/>
                </a:solidFill>
                <a:latin typeface="Times New Roman" panose="02020603050405020304" pitchFamily="18" charset="0"/>
              </a:rPr>
              <a:t>…</a:t>
            </a:r>
            <a:r>
              <a:rPr lang="zh-TW" altLang="zh-TW" sz="2200" kern="100" dirty="0">
                <a:solidFill>
                  <a:srgbClr val="000000"/>
                </a:solidFill>
                <a:latin typeface="Times New Roman" panose="02020603050405020304" pitchFamily="18" charset="0"/>
              </a:rPr>
              <a:t>等。</a:t>
            </a:r>
            <a:r>
              <a:rPr lang="en-US" altLang="zh-TW" sz="2200" kern="100" dirty="0">
                <a:solidFill>
                  <a:srgbClr val="000000"/>
                </a:solidFill>
                <a:latin typeface="Times New Roman" panose="02020603050405020304" pitchFamily="18" charset="0"/>
              </a:rPr>
              <a:t>1927</a:t>
            </a:r>
            <a:r>
              <a:rPr lang="zh-TW" altLang="zh-TW" sz="2200" kern="100" dirty="0">
                <a:solidFill>
                  <a:srgbClr val="000000"/>
                </a:solidFill>
                <a:latin typeface="Times New Roman" panose="02020603050405020304" pitchFamily="18" charset="0"/>
              </a:rPr>
              <a:t>年他們師徒一同參加第一屆的「台展」，他以一幅《松豁飛泉》具有寫生意境的水墨畫而得到入選的殊榮，而當時頗為出名的蔡雪溪老師反而落選；入選的肯定，更加堅定郭雪湖要成為一位畫家的決心，他相信即使沒有受過正統的繪畫教育，但他付出更多時間與精力，更加認真努力，一定可以堅持自己的繪畫夢想。</a:t>
            </a:r>
            <a:endParaRPr lang="zh-TW" altLang="zh-TW" sz="2200" kern="100" dirty="0">
              <a:latin typeface="Times New Roman" panose="02020603050405020304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143000" y="4219804"/>
            <a:ext cx="10312400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zh-TW" sz="2200" kern="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在雪溪畫館時</a:t>
            </a:r>
            <a:r>
              <a:rPr lang="zh-TW" altLang="zh-TW" sz="22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期，</a:t>
            </a:r>
            <a:r>
              <a:rPr lang="zh-TW" altLang="zh-TW" sz="2200" kern="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他結識了畢生的莫逆之交任瑞堯，兩個人常常相約一起到圖書館，翻遍所有的美術書籍、各大名家畫冊等，用心鑽研內容，</a:t>
            </a:r>
            <a:r>
              <a:rPr lang="zh-TW" altLang="zh-TW" sz="22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充</a:t>
            </a:r>
            <a:r>
              <a:rPr lang="zh-TW" altLang="zh-TW" sz="2200" kern="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實自己的美術知識</a:t>
            </a:r>
            <a:r>
              <a:rPr lang="zh-TW" altLang="zh-TW" sz="22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，並</a:t>
            </a:r>
            <a:r>
              <a:rPr lang="zh-TW" altLang="zh-TW" sz="2200" kern="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靠著不斷臨摹前輩畫家的作品，來精進自己的繪畫技法</a:t>
            </a:r>
            <a:r>
              <a:rPr lang="zh-TW" altLang="zh-TW" sz="22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。</a:t>
            </a:r>
            <a:r>
              <a:rPr lang="zh-TW" altLang="zh-TW" sz="2200" kern="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郭雪湖</a:t>
            </a:r>
            <a:r>
              <a:rPr lang="zh-TW" altLang="zh-TW" sz="22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也是靠著</a:t>
            </a:r>
            <a:r>
              <a:rPr lang="zh-TW" altLang="zh-TW" sz="2200" kern="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出外寫生找尋靈感，讓自己在書本與大自然的帶領之下，不斷自我突破與挑戰，勇於</a:t>
            </a:r>
            <a:r>
              <a:rPr lang="zh-TW" altLang="zh-TW" sz="22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嘗試的實驗性精神，慢慢地</a:t>
            </a:r>
            <a:r>
              <a:rPr lang="zh-TW" altLang="zh-TW" sz="2200" kern="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創造出屬於自己的繪畫風格。郭雪湖相當重視寫生，但隨著年齡的轉變，由早期</a:t>
            </a:r>
            <a:r>
              <a:rPr lang="zh-TW" altLang="zh-TW" sz="22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的</a:t>
            </a:r>
            <a:r>
              <a:rPr lang="zh-TW" altLang="zh-TW" sz="2200" kern="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細膩琢磨，轉而</a:t>
            </a:r>
            <a:r>
              <a:rPr lang="zh-TW" altLang="zh-TW" sz="22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為</a:t>
            </a:r>
            <a:r>
              <a:rPr lang="zh-TW" altLang="zh-TW" sz="2200" kern="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造型簡化，但唯一不變的是他對於用色的堅持，</a:t>
            </a:r>
            <a:r>
              <a:rPr lang="zh-TW" altLang="zh-TW" sz="22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尤其擅長</a:t>
            </a:r>
            <a:r>
              <a:rPr lang="zh-TW" altLang="zh-TW" sz="2200" kern="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以濃豔的色彩</a:t>
            </a:r>
            <a:r>
              <a:rPr lang="zh-TW" altLang="zh-TW" sz="22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表現</a:t>
            </a:r>
            <a:r>
              <a:rPr lang="zh-TW" altLang="zh-TW" sz="2200" kern="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，帶給觀眾</a:t>
            </a:r>
            <a:r>
              <a:rPr lang="zh-TW" altLang="zh-TW" sz="22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強烈的視覺感受</a:t>
            </a:r>
            <a:r>
              <a:rPr lang="zh-TW" altLang="zh-TW" sz="2200" kern="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r>
              <a:rPr lang="zh-TW" altLang="zh-TW" sz="2200" kern="100" dirty="0">
                <a:ea typeface="Times New Roman" panose="02020603050405020304" pitchFamily="18" charset="0"/>
              </a:rPr>
              <a:t> </a:t>
            </a:r>
            <a:endParaRPr lang="zh-TW" altLang="en-US" sz="2200" dirty="0"/>
          </a:p>
        </p:txBody>
      </p:sp>
      <p:sp>
        <p:nvSpPr>
          <p:cNvPr id="4" name="矩形 3"/>
          <p:cNvSpPr/>
          <p:nvPr/>
        </p:nvSpPr>
        <p:spPr>
          <a:xfrm>
            <a:off x="854586" y="350788"/>
            <a:ext cx="51860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zh-TW" sz="2400" b="1" kern="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郭雪湖</a:t>
            </a:r>
            <a:r>
              <a:rPr lang="zh-TW" altLang="zh-TW" sz="2400" b="1" kern="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介紹</a:t>
            </a:r>
            <a:r>
              <a:rPr lang="zh-TW" altLang="en-US" sz="2400" b="1" kern="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altLang="zh-TW" sz="2400" b="1" kern="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1908</a:t>
            </a:r>
            <a:r>
              <a:rPr lang="zh-TW" altLang="en-US" sz="2400" b="1" kern="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b="1" kern="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zh-TW" altLang="en-US" sz="2400" b="1" kern="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b="1" kern="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2012</a:t>
            </a:r>
            <a:r>
              <a:rPr lang="zh-TW" altLang="en-US" sz="2400" b="1" kern="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享年</a:t>
            </a:r>
            <a:r>
              <a:rPr lang="en-US" altLang="zh-TW" sz="2400" b="1" kern="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104</a:t>
            </a:r>
            <a:r>
              <a:rPr lang="zh-TW" altLang="en-US" sz="2400" b="1" kern="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歲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542017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gign0015\Desktop\說明會圖檔\踩港群舟(淡水港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" y="1126172"/>
            <a:ext cx="4662962" cy="34712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矩形 1"/>
          <p:cNvSpPr/>
          <p:nvPr/>
        </p:nvSpPr>
        <p:spPr>
          <a:xfrm>
            <a:off x="5500355" y="574556"/>
            <a:ext cx="6096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0"/>
              </a:spcAft>
            </a:pPr>
            <a:r>
              <a:rPr lang="zh-TW" altLang="zh-TW" sz="2400" kern="100" dirty="0">
                <a:solidFill>
                  <a:srgbClr val="000000"/>
                </a:solidFill>
                <a:latin typeface="Times New Roman" panose="02020603050405020304" pitchFamily="18" charset="0"/>
              </a:rPr>
              <a:t>大稻埕長大的郭雪湖，常常到住家旁的淡水河畔去遊玩，對於當時往來於淡水港口與廈門之間的戎客船景象非常熟悉，也常常以此作為創作的主題。這幅《淡江羣舟》創作於</a:t>
            </a:r>
            <a:r>
              <a:rPr lang="en-US" altLang="zh-TW" sz="2400" kern="100" dirty="0">
                <a:solidFill>
                  <a:srgbClr val="000000"/>
                </a:solidFill>
                <a:latin typeface="Times New Roman" panose="02020603050405020304" pitchFamily="18" charset="0"/>
              </a:rPr>
              <a:t>1982</a:t>
            </a:r>
            <a:r>
              <a:rPr lang="zh-TW" altLang="zh-TW" sz="2400" kern="100" dirty="0">
                <a:solidFill>
                  <a:srgbClr val="000000"/>
                </a:solidFill>
                <a:latin typeface="Times New Roman" panose="02020603050405020304" pitchFamily="18" charset="0"/>
              </a:rPr>
              <a:t>年，當時的他已經住在國外，就畫了多幅淡水河畔的戎客船，來紓解自己想念故鄉的情感。</a:t>
            </a:r>
            <a:endParaRPr lang="zh-TW" altLang="zh-TW" sz="2400" kern="100" dirty="0">
              <a:latin typeface="Times New Roman" panose="02020603050405020304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5500355" y="3443069"/>
            <a:ext cx="63881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zh-TW" sz="24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郭雪湖以色彩鮮艷的紅、綠、藍色妝點船頭，強調戎客船的特色，戎客船的特色在於船頭兩側的魚眼，象徵能守護船客、船員的安全，航行中不迷失方向的意思。看著遠方「安靜」朦朧的觀音山，搭配前景「動態」起伏的浪花，整個畫面在畫家精心的構圖與情境描繪下，在「動」與「靜」之間充滿生命力的感覺。</a:t>
            </a:r>
            <a:endParaRPr lang="zh-TW" altLang="en-US" sz="2400" dirty="0"/>
          </a:p>
        </p:txBody>
      </p:sp>
      <p:sp>
        <p:nvSpPr>
          <p:cNvPr id="6" name="矩形 5"/>
          <p:cNvSpPr/>
          <p:nvPr/>
        </p:nvSpPr>
        <p:spPr>
          <a:xfrm>
            <a:off x="1031270" y="4781897"/>
            <a:ext cx="37689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zh-TW" altLang="zh-TW" b="1" kern="100" dirty="0">
                <a:solidFill>
                  <a:srgbClr val="FF0000"/>
                </a:solidFill>
                <a:latin typeface="Times New Roman" panose="02020603050405020304" pitchFamily="18" charset="0"/>
              </a:rPr>
              <a:t>【淡江羣舟</a:t>
            </a:r>
            <a:r>
              <a:rPr lang="zh-TW" altLang="zh-TW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】</a:t>
            </a:r>
            <a:r>
              <a:rPr lang="zh-TW" altLang="en-US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 郭雪湖 </a:t>
            </a:r>
            <a:r>
              <a:rPr lang="en-US" altLang="zh-TW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/</a:t>
            </a:r>
            <a:r>
              <a:rPr lang="zh-TW" altLang="en-US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膠彩   </a:t>
            </a:r>
            <a:r>
              <a:rPr lang="en-US" altLang="zh-TW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1982</a:t>
            </a:r>
            <a:r>
              <a:rPr lang="zh-TW" altLang="en-US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 </a:t>
            </a:r>
            <a:endParaRPr lang="zh-TW" altLang="zh-TW" kern="1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2623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鄉原古統-庭院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662" y="913958"/>
            <a:ext cx="4745038" cy="3064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矩形 2"/>
          <p:cNvSpPr/>
          <p:nvPr/>
        </p:nvSpPr>
        <p:spPr>
          <a:xfrm>
            <a:off x="601662" y="4110840"/>
            <a:ext cx="11183938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zh-TW" sz="2200" kern="100" dirty="0" smtClean="0">
                <a:solidFill>
                  <a:srgbClr val="000000"/>
                </a:solidFill>
                <a:cs typeface="Calibri" panose="020F0502020204030204" pitchFamily="34" charset="0"/>
              </a:rPr>
              <a:t>他</a:t>
            </a:r>
            <a:r>
              <a:rPr lang="zh-TW" altLang="zh-TW" sz="2200" kern="100" dirty="0" smtClean="0">
                <a:solidFill>
                  <a:srgbClr val="000000"/>
                </a:solidFill>
                <a:cs typeface="Calibri" panose="020F0502020204030204" pitchFamily="34" charset="0"/>
              </a:rPr>
              <a:t>常帶著學生出外寫生，</a:t>
            </a:r>
            <a:r>
              <a:rPr lang="zh-TW" altLang="zh-TW" sz="2200" kern="10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並</a:t>
            </a:r>
            <a:r>
              <a:rPr lang="zh-TW" altLang="zh-TW" sz="2200" kern="100" dirty="0" smtClean="0">
                <a:solidFill>
                  <a:srgbClr val="000000"/>
                </a:solidFill>
                <a:cs typeface="Calibri" panose="020F0502020204030204" pitchFamily="34" charset="0"/>
              </a:rPr>
              <a:t>強調每個人的所見和感受</a:t>
            </a:r>
            <a:r>
              <a:rPr lang="zh-TW" altLang="zh-TW" sz="2200" kern="10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都</a:t>
            </a:r>
            <a:r>
              <a:rPr lang="zh-TW" altLang="zh-TW" sz="2200" kern="100" dirty="0" smtClean="0">
                <a:solidFill>
                  <a:srgbClr val="000000"/>
                </a:solidFill>
                <a:cs typeface="Calibri" panose="020F0502020204030204" pitchFamily="34" charset="0"/>
              </a:rPr>
              <a:t>不同，</a:t>
            </a:r>
            <a:r>
              <a:rPr lang="zh-TW" altLang="zh-TW" sz="2200" kern="10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以</a:t>
            </a:r>
            <a:r>
              <a:rPr lang="zh-TW" altLang="zh-TW" sz="2200" kern="100" dirty="0" smtClean="0">
                <a:solidFill>
                  <a:srgbClr val="000000"/>
                </a:solidFill>
                <a:cs typeface="Calibri" panose="020F0502020204030204" pitchFamily="34" charset="0"/>
              </a:rPr>
              <a:t>自由開放的教學態度，</a:t>
            </a:r>
            <a:r>
              <a:rPr lang="zh-TW" altLang="zh-TW" sz="2200" kern="10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引導</a:t>
            </a:r>
            <a:r>
              <a:rPr lang="zh-TW" altLang="zh-TW" sz="2200" kern="100" dirty="0" smtClean="0">
                <a:solidFill>
                  <a:srgbClr val="000000"/>
                </a:solidFill>
                <a:cs typeface="Calibri" panose="020F0502020204030204" pitchFamily="34" charset="0"/>
              </a:rPr>
              <a:t>學生找到自己的繪畫風格。雖然身為日本人，但他</a:t>
            </a:r>
            <a:r>
              <a:rPr lang="zh-TW" altLang="zh-TW" sz="2200" kern="100" dirty="0" smtClean="0">
                <a:solidFill>
                  <a:srgbClr val="000000"/>
                </a:solidFill>
                <a:cs typeface="新細明體" panose="02020500000000000000" pitchFamily="18" charset="-120"/>
              </a:rPr>
              <a:t>對於台灣鄉野、大自然的景緻很有感觸</a:t>
            </a:r>
            <a:r>
              <a:rPr lang="zh-TW" altLang="zh-TW" sz="2200" kern="10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，</a:t>
            </a:r>
            <a:r>
              <a:rPr lang="zh-TW" altLang="zh-TW" sz="2200" kern="100" dirty="0" smtClean="0">
                <a:solidFill>
                  <a:srgbClr val="000000"/>
                </a:solidFill>
                <a:cs typeface="Calibri" panose="020F0502020204030204" pitchFamily="34" charset="0"/>
              </a:rPr>
              <a:t>這件《庭院》是繪製在大型尺寸的屏風上，表現的就是早期台灣農家庭院常見的木瓜樹、火雞與竹籬笆，他以精細墨色線條勾勒，再層層填上色彩，留白之處還灑上金箔妝點，凸顯出屏風的裝飾功能效果，是不是相當華麗？</a:t>
            </a:r>
            <a:r>
              <a:rPr lang="zh-TW" altLang="zh-TW" sz="2200" kern="10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再</a:t>
            </a:r>
            <a:r>
              <a:rPr lang="zh-TW" altLang="zh-TW" sz="2200" kern="100" dirty="0" smtClean="0">
                <a:solidFill>
                  <a:srgbClr val="000000"/>
                </a:solidFill>
                <a:cs typeface="Calibri" panose="020F0502020204030204" pitchFamily="34" charset="0"/>
              </a:rPr>
              <a:t>仔細觀察，樹葉在染繪之後，是不是留</a:t>
            </a:r>
            <a:r>
              <a:rPr lang="zh-TW" altLang="zh-TW" sz="2200" kern="10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下</a:t>
            </a:r>
            <a:r>
              <a:rPr lang="zh-TW" altLang="zh-TW" sz="2200" kern="100" dirty="0" smtClean="0">
                <a:solidFill>
                  <a:srgbClr val="000000"/>
                </a:solidFill>
                <a:cs typeface="Calibri" panose="020F0502020204030204" pitchFamily="34" charset="0"/>
              </a:rPr>
              <a:t>特別的痕跡？你知道這是什麼特別的技法</a:t>
            </a:r>
            <a:r>
              <a:rPr lang="zh-TW" altLang="zh-TW" sz="2200" kern="10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嗎</a:t>
            </a:r>
            <a:r>
              <a:rPr lang="zh-TW" altLang="zh-TW" sz="2200" kern="100" dirty="0" smtClean="0">
                <a:solidFill>
                  <a:srgbClr val="000000"/>
                </a:solidFill>
                <a:cs typeface="Calibri" panose="020F0502020204030204" pitchFamily="34" charset="0"/>
              </a:rPr>
              <a:t>？</a:t>
            </a:r>
            <a:endParaRPr lang="zh-TW" altLang="en-US" sz="2200" dirty="0"/>
          </a:p>
        </p:txBody>
      </p:sp>
      <p:sp>
        <p:nvSpPr>
          <p:cNvPr id="4" name="矩形 3"/>
          <p:cNvSpPr/>
          <p:nvPr/>
        </p:nvSpPr>
        <p:spPr>
          <a:xfrm>
            <a:off x="5808702" y="1300803"/>
            <a:ext cx="45512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zh-TW" altLang="zh-TW" sz="2000" b="1" kern="100" dirty="0">
                <a:solidFill>
                  <a:srgbClr val="FF0000"/>
                </a:solidFill>
                <a:latin typeface="Times New Roman" panose="02020603050405020304" pitchFamily="18" charset="0"/>
              </a:rPr>
              <a:t>【庭院</a:t>
            </a:r>
            <a:r>
              <a:rPr lang="zh-TW" altLang="zh-TW" sz="2000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】</a:t>
            </a:r>
            <a:r>
              <a:rPr lang="zh-TW" altLang="zh-TW" sz="2000" kern="100" dirty="0">
                <a:solidFill>
                  <a:srgbClr val="FF0000"/>
                </a:solidFill>
                <a:cs typeface="Calibri" panose="020F0502020204030204" pitchFamily="34" charset="0"/>
              </a:rPr>
              <a:t>日籍老師鄉原古統</a:t>
            </a:r>
            <a:r>
              <a:rPr lang="en-US" altLang="zh-TW" sz="2000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/</a:t>
            </a:r>
            <a:r>
              <a:rPr lang="zh-TW" altLang="en-US" sz="2000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膠彩  </a:t>
            </a:r>
            <a:r>
              <a:rPr lang="en-US" altLang="zh-TW" sz="2000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1920</a:t>
            </a:r>
            <a:endParaRPr lang="zh-TW" altLang="zh-TW" sz="2000" kern="100" dirty="0">
              <a:latin typeface="Times New Roman" panose="02020603050405020304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5808702" y="1731692"/>
            <a:ext cx="540539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zh-TW" altLang="zh-TW" sz="2000" kern="100" dirty="0">
                <a:solidFill>
                  <a:srgbClr val="000000"/>
                </a:solidFill>
                <a:cs typeface="Calibri" panose="020F0502020204030204" pitchFamily="34" charset="0"/>
              </a:rPr>
              <a:t>這幅畫是日治時</a:t>
            </a:r>
            <a:r>
              <a:rPr lang="zh-TW" altLang="zh-TW" sz="20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期，</a:t>
            </a:r>
            <a:r>
              <a:rPr lang="zh-TW" altLang="zh-TW" sz="2000" kern="100" dirty="0">
                <a:solidFill>
                  <a:srgbClr val="000000"/>
                </a:solidFill>
                <a:cs typeface="Calibri" panose="020F0502020204030204" pitchFamily="34" charset="0"/>
              </a:rPr>
              <a:t>在台灣教授美術的日籍老師鄉原古統</a:t>
            </a:r>
            <a:r>
              <a:rPr lang="zh-TW" altLang="zh-TW" sz="20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所畫</a:t>
            </a:r>
            <a:r>
              <a:rPr lang="zh-TW" altLang="zh-TW" sz="2000" kern="100" dirty="0">
                <a:solidFill>
                  <a:srgbClr val="000000"/>
                </a:solidFill>
                <a:cs typeface="Calibri" panose="020F0502020204030204" pitchFamily="34" charset="0"/>
              </a:rPr>
              <a:t>。他不僅為當時</a:t>
            </a:r>
            <a:r>
              <a:rPr lang="zh-TW" altLang="zh-TW" sz="20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的</a:t>
            </a:r>
            <a:r>
              <a:rPr lang="zh-TW" altLang="zh-TW" sz="2000" kern="100" dirty="0">
                <a:solidFill>
                  <a:srgbClr val="000000"/>
                </a:solidFill>
                <a:cs typeface="Calibri" panose="020F0502020204030204" pitchFamily="34" charset="0"/>
              </a:rPr>
              <a:t>台灣美術教育</a:t>
            </a:r>
            <a:r>
              <a:rPr lang="zh-TW" altLang="zh-TW" sz="20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全心付出</a:t>
            </a:r>
            <a:r>
              <a:rPr lang="zh-TW" altLang="zh-TW" sz="2000" kern="100" dirty="0">
                <a:solidFill>
                  <a:srgbClr val="000000"/>
                </a:solidFill>
                <a:cs typeface="Calibri" panose="020F0502020204030204" pitchFamily="34" charset="0"/>
              </a:rPr>
              <a:t>，</a:t>
            </a:r>
            <a:r>
              <a:rPr lang="zh-TW" altLang="zh-TW" sz="20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也</a:t>
            </a:r>
            <a:r>
              <a:rPr lang="zh-TW" altLang="zh-TW" sz="2000" kern="100" dirty="0">
                <a:solidFill>
                  <a:srgbClr val="000000"/>
                </a:solidFill>
                <a:cs typeface="Calibri" panose="020F0502020204030204" pitchFamily="34" charset="0"/>
              </a:rPr>
              <a:t>是催生</a:t>
            </a:r>
            <a:r>
              <a:rPr lang="zh-TW" altLang="zh-TW" sz="20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開辦</a:t>
            </a:r>
            <a:r>
              <a:rPr lang="zh-TW" altLang="zh-TW" sz="2000" kern="100" dirty="0">
                <a:solidFill>
                  <a:srgbClr val="000000"/>
                </a:solidFill>
                <a:cs typeface="Calibri" panose="020F0502020204030204" pitchFamily="34" charset="0"/>
              </a:rPr>
              <a:t>「台展」的重要推手喔！他於</a:t>
            </a:r>
            <a:r>
              <a:rPr lang="en-US" altLang="zh-TW" sz="2000" kern="100" dirty="0">
                <a:solidFill>
                  <a:srgbClr val="000000"/>
                </a:solidFill>
                <a:cs typeface="Calibri" panose="020F0502020204030204" pitchFamily="34" charset="0"/>
              </a:rPr>
              <a:t>1917</a:t>
            </a:r>
            <a:r>
              <a:rPr lang="zh-TW" altLang="zh-TW" sz="2000" kern="100" dirty="0">
                <a:solidFill>
                  <a:srgbClr val="000000"/>
                </a:solidFill>
                <a:cs typeface="Calibri" panose="020F0502020204030204" pitchFamily="34" charset="0"/>
              </a:rPr>
              <a:t>年到台灣，先後在台中中學</a:t>
            </a:r>
            <a:r>
              <a:rPr lang="en-US" altLang="zh-TW" sz="2000" kern="100" dirty="0">
                <a:solidFill>
                  <a:srgbClr val="000000"/>
                </a:solidFill>
                <a:cs typeface="Calibri" panose="020F0502020204030204" pitchFamily="34" charset="0"/>
              </a:rPr>
              <a:t>(</a:t>
            </a:r>
            <a:r>
              <a:rPr lang="zh-TW" altLang="zh-TW" sz="2000" kern="100" dirty="0">
                <a:solidFill>
                  <a:srgbClr val="000000"/>
                </a:solidFill>
                <a:cs typeface="Calibri" panose="020F0502020204030204" pitchFamily="34" charset="0"/>
              </a:rPr>
              <a:t>現在的台中一中</a:t>
            </a:r>
            <a:r>
              <a:rPr lang="en-US" altLang="zh-TW" sz="2000" kern="100" dirty="0">
                <a:solidFill>
                  <a:srgbClr val="000000"/>
                </a:solidFill>
                <a:cs typeface="Calibri" panose="020F0502020204030204" pitchFamily="34" charset="0"/>
              </a:rPr>
              <a:t>)</a:t>
            </a:r>
            <a:r>
              <a:rPr lang="zh-TW" altLang="zh-TW" sz="2000" kern="100" dirty="0">
                <a:solidFill>
                  <a:srgbClr val="000000"/>
                </a:solidFill>
                <a:cs typeface="Calibri" panose="020F0502020204030204" pitchFamily="34" charset="0"/>
              </a:rPr>
              <a:t>、台灣第三高等女學校</a:t>
            </a:r>
            <a:r>
              <a:rPr lang="en-US" altLang="zh-TW" sz="2000" kern="100" dirty="0">
                <a:solidFill>
                  <a:srgbClr val="000000"/>
                </a:solidFill>
                <a:cs typeface="Calibri" panose="020F0502020204030204" pitchFamily="34" charset="0"/>
              </a:rPr>
              <a:t>(</a:t>
            </a:r>
            <a:r>
              <a:rPr lang="zh-TW" altLang="zh-TW" sz="2000" kern="100" dirty="0">
                <a:solidFill>
                  <a:srgbClr val="000000"/>
                </a:solidFill>
                <a:cs typeface="Calibri" panose="020F0502020204030204" pitchFamily="34" charset="0"/>
              </a:rPr>
              <a:t>現在的中山女高</a:t>
            </a:r>
            <a:r>
              <a:rPr lang="en-US" altLang="zh-TW" sz="2000" kern="100" dirty="0">
                <a:solidFill>
                  <a:srgbClr val="000000"/>
                </a:solidFill>
                <a:cs typeface="Calibri" panose="020F0502020204030204" pitchFamily="34" charset="0"/>
              </a:rPr>
              <a:t>)</a:t>
            </a:r>
            <a:r>
              <a:rPr lang="zh-TW" altLang="zh-TW" sz="2000" kern="100" dirty="0">
                <a:solidFill>
                  <a:srgbClr val="000000"/>
                </a:solidFill>
                <a:cs typeface="Calibri" panose="020F0502020204030204" pitchFamily="34" charset="0"/>
              </a:rPr>
              <a:t>與台北第二中學校</a:t>
            </a:r>
            <a:r>
              <a:rPr lang="en-US" altLang="zh-TW" sz="2000" kern="100" dirty="0">
                <a:solidFill>
                  <a:srgbClr val="000000"/>
                </a:solidFill>
                <a:cs typeface="Calibri" panose="020F0502020204030204" pitchFamily="34" charset="0"/>
              </a:rPr>
              <a:t>(</a:t>
            </a:r>
            <a:r>
              <a:rPr lang="zh-TW" altLang="zh-TW" sz="2000" kern="100" dirty="0">
                <a:solidFill>
                  <a:srgbClr val="000000"/>
                </a:solidFill>
                <a:cs typeface="Calibri" panose="020F0502020204030204" pitchFamily="34" charset="0"/>
              </a:rPr>
              <a:t>現在的成功高中</a:t>
            </a:r>
            <a:r>
              <a:rPr lang="en-US" altLang="zh-TW" sz="2000" kern="100" dirty="0">
                <a:solidFill>
                  <a:srgbClr val="000000"/>
                </a:solidFill>
                <a:cs typeface="Calibri" panose="020F0502020204030204" pitchFamily="34" charset="0"/>
              </a:rPr>
              <a:t>)</a:t>
            </a:r>
            <a:r>
              <a:rPr lang="zh-TW" altLang="zh-TW" sz="2000" kern="100" dirty="0">
                <a:solidFill>
                  <a:srgbClr val="000000"/>
                </a:solidFill>
                <a:cs typeface="Calibri" panose="020F0502020204030204" pitchFamily="34" charset="0"/>
              </a:rPr>
              <a:t>任教</a:t>
            </a:r>
            <a:r>
              <a:rPr lang="zh-TW" altLang="zh-TW" sz="2000" kern="100" dirty="0" smtClean="0">
                <a:solidFill>
                  <a:srgbClr val="000000"/>
                </a:solidFill>
                <a:cs typeface="Calibri" panose="020F0502020204030204" pitchFamily="34" charset="0"/>
              </a:rPr>
              <a:t>。</a:t>
            </a:r>
            <a:endParaRPr lang="zh-TW" altLang="zh-TW" sz="2000" kern="1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7467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448300" y="1502539"/>
            <a:ext cx="65278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zh-TW" sz="24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這幅《合奏》可說是奠定陳進在畫壇上「閨秀風格」的代表之作。畫中的兩位端莊典雅的女子，是陳進以她的大姊陳新作為模特兒所繪，不論是穿著、氣質都是當時台灣典型的名門仕女、大家閨秀，也是她在日本受到古典美人畫訓練的極致表現。女子十分優雅的彈奏著樂器，你知道這是什麼樂器嗎？再細看兩人身上的裝飾品與那張黑色的鏍鈿長椅，在畫家的細心雕琢下，顯示出畫中主角的品味與地位，以及清新脫俗的美感。整幅作品以灰黑色調為主，在古典的氛圍中，還利用頭髮的造型、鞋子的顏色，妝點出些許的時髦感，細細品味，真是精采之作。</a:t>
            </a:r>
            <a:endParaRPr lang="zh-TW" altLang="en-US" sz="2400" dirty="0"/>
          </a:p>
        </p:txBody>
      </p:sp>
      <p:pic>
        <p:nvPicPr>
          <p:cNvPr id="12290" name="圖片 10" descr="S:\2013新游於藝\研究資料\陳進\1934-合奏(絹.膠彩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162" y="856734"/>
            <a:ext cx="4633493" cy="4605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矩形 2"/>
          <p:cNvSpPr/>
          <p:nvPr/>
        </p:nvSpPr>
        <p:spPr>
          <a:xfrm>
            <a:off x="5448300" y="1113641"/>
            <a:ext cx="29610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zh-TW" altLang="zh-TW" b="1" kern="100" dirty="0">
                <a:solidFill>
                  <a:srgbClr val="FF0000"/>
                </a:solidFill>
                <a:latin typeface="Times New Roman" panose="02020603050405020304" pitchFamily="18" charset="0"/>
              </a:rPr>
              <a:t>【合奏</a:t>
            </a:r>
            <a:r>
              <a:rPr lang="zh-TW" altLang="zh-TW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】</a:t>
            </a:r>
            <a:r>
              <a:rPr lang="zh-TW" altLang="en-US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 陳進 </a:t>
            </a:r>
            <a:r>
              <a:rPr lang="en-US" altLang="zh-TW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/</a:t>
            </a:r>
            <a:r>
              <a:rPr lang="zh-TW" altLang="en-US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膠彩   </a:t>
            </a:r>
            <a:r>
              <a:rPr lang="en-US" altLang="zh-TW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1934</a:t>
            </a:r>
            <a:endParaRPr lang="zh-TW" altLang="zh-TW" kern="1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8573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圖片 9" descr="S:\2013新游於藝\研究資料\陳進\1932-杵歌(絹.膠彩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374" y="792162"/>
            <a:ext cx="3832225" cy="4954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矩形 1"/>
          <p:cNvSpPr/>
          <p:nvPr/>
        </p:nvSpPr>
        <p:spPr>
          <a:xfrm>
            <a:off x="4800600" y="1447245"/>
            <a:ext cx="69088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zh-TW" sz="24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自從「台展」的舉辦開啟了重視台灣地方色彩的風氣後，許多藝術家除了喜歡到處寫生畫風景，人民生活的風俗民情，也是一個大家熱衷的主題之一。「杵歌」是由原名為「</a:t>
            </a:r>
            <a:r>
              <a:rPr lang="zh-TW" altLang="zh-TW" sz="2400" kern="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舂石音</a:t>
            </a:r>
            <a:r>
              <a:rPr lang="zh-TW" altLang="zh-TW" sz="24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」的南投邵族傳統儀式演變而來的，這是個藉由手持的「木杵」敲擊地上的木頭發出具節奏的聲響，搭配著歌唱來慶賀，到了日治時代，被稱為「杵歌」。重視寫生的陳進，如實描繪出當時原住民的這項活動，對照看看現在留存的老照片，不論是人物的穿著和動作，都畫得如此精細與講究呢！有機會到南投去玩，記得聽聽看「杵歌」的美妙喔！</a:t>
            </a:r>
            <a:r>
              <a:rPr lang="zh-TW" altLang="zh-TW" sz="2400" kern="100" dirty="0">
                <a:cs typeface="Times New Roman" panose="02020603050405020304" pitchFamily="18" charset="0"/>
              </a:rPr>
              <a:t> </a:t>
            </a:r>
            <a:endParaRPr lang="zh-TW" altLang="en-US" sz="2400" dirty="0"/>
          </a:p>
        </p:txBody>
      </p:sp>
      <p:sp>
        <p:nvSpPr>
          <p:cNvPr id="3" name="矩形 2"/>
          <p:cNvSpPr/>
          <p:nvPr/>
        </p:nvSpPr>
        <p:spPr>
          <a:xfrm>
            <a:off x="4653002" y="1077913"/>
            <a:ext cx="28456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zh-TW" altLang="zh-TW" b="1" kern="100" dirty="0">
                <a:solidFill>
                  <a:srgbClr val="FF0000"/>
                </a:solidFill>
                <a:latin typeface="Times New Roman" panose="02020603050405020304" pitchFamily="18" charset="0"/>
              </a:rPr>
              <a:t>【杵歌</a:t>
            </a:r>
            <a:r>
              <a:rPr lang="zh-TW" altLang="zh-TW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】</a:t>
            </a:r>
            <a:r>
              <a:rPr lang="zh-TW" altLang="en-US" b="1" kern="100" dirty="0">
                <a:solidFill>
                  <a:srgbClr val="FF0000"/>
                </a:solidFill>
                <a:latin typeface="Times New Roman" panose="02020603050405020304" pitchFamily="18" charset="0"/>
              </a:rPr>
              <a:t>陳</a:t>
            </a:r>
            <a:r>
              <a:rPr lang="zh-TW" altLang="en-US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進</a:t>
            </a:r>
            <a:r>
              <a:rPr lang="en-US" altLang="zh-TW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/</a:t>
            </a:r>
            <a:r>
              <a:rPr lang="zh-TW" altLang="en-US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膠彩   </a:t>
            </a:r>
            <a:r>
              <a:rPr lang="en-US" altLang="zh-TW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1932?</a:t>
            </a:r>
            <a:endParaRPr lang="zh-TW" altLang="zh-TW" kern="1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9241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S:\2013新游於藝\研究資料\陳進\1945-婦女圖(絹.膠彩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677863"/>
            <a:ext cx="3784796" cy="5075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矩形 1"/>
          <p:cNvSpPr/>
          <p:nvPr/>
        </p:nvSpPr>
        <p:spPr>
          <a:xfrm>
            <a:off x="5346700" y="1552476"/>
            <a:ext cx="6096000" cy="378565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TW" altLang="zh-TW" sz="2400" kern="100" dirty="0">
                <a:solidFill>
                  <a:srgbClr val="000000"/>
                </a:solidFill>
                <a:cs typeface="Calibri" panose="020F0502020204030204" pitchFamily="34" charset="0"/>
              </a:rPr>
              <a:t>擅於描繪女性形象的陳進，在面對戰後的台灣生活，特別關注</a:t>
            </a:r>
            <a:r>
              <a:rPr lang="zh-TW" altLang="zh-TW" sz="24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時</a:t>
            </a:r>
            <a:r>
              <a:rPr lang="zh-TW" altLang="zh-TW" sz="2400" kern="100" dirty="0">
                <a:solidFill>
                  <a:srgbClr val="000000"/>
                </a:solidFill>
                <a:cs typeface="Calibri" panose="020F0502020204030204" pitchFamily="34" charset="0"/>
              </a:rPr>
              <a:t>代女性的不同樣貌。台灣光復後，日本人的退出，不同族群的加入，婦女們脫下和服，穿上時髦的旗袍；畫中</a:t>
            </a:r>
            <a:r>
              <a:rPr lang="zh-TW" altLang="zh-TW" sz="24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的</a:t>
            </a:r>
            <a:r>
              <a:rPr lang="zh-TW" altLang="zh-TW" sz="2400" kern="100" dirty="0">
                <a:solidFill>
                  <a:srgbClr val="000000"/>
                </a:solidFill>
                <a:cs typeface="Calibri" panose="020F0502020204030204" pitchFamily="34" charset="0"/>
              </a:rPr>
              <a:t>五位上海女子，</a:t>
            </a:r>
            <a:r>
              <a:rPr lang="zh-TW" altLang="zh-TW" sz="24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不論在衣著花色、手中新穎的皮包樣式與各式不同的髮型，都可以看出陳進描寫新流行風尚的巧思喔！</a:t>
            </a:r>
            <a:r>
              <a:rPr lang="zh-TW" altLang="zh-TW" sz="2400" kern="100" dirty="0">
                <a:solidFill>
                  <a:srgbClr val="000000"/>
                </a:solidFill>
                <a:cs typeface="Calibri" panose="020F0502020204030204" pitchFamily="34" charset="0"/>
              </a:rPr>
              <a:t>踩著高跟涼鞋的雙腳，</a:t>
            </a:r>
            <a:r>
              <a:rPr lang="zh-TW" altLang="zh-TW" sz="24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正跨步向前的動作</a:t>
            </a:r>
            <a:r>
              <a:rPr lang="zh-TW" altLang="zh-TW" sz="2400" kern="100" dirty="0">
                <a:solidFill>
                  <a:srgbClr val="000000"/>
                </a:solidFill>
                <a:cs typeface="Calibri" panose="020F0502020204030204" pitchFamily="34" charset="0"/>
              </a:rPr>
              <a:t>，</a:t>
            </a:r>
            <a:r>
              <a:rPr lang="zh-TW" altLang="zh-TW" sz="24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隨著站在</a:t>
            </a:r>
            <a:r>
              <a:rPr lang="zh-TW" altLang="zh-TW" sz="2400" kern="100" dirty="0">
                <a:solidFill>
                  <a:srgbClr val="000000"/>
                </a:solidFill>
                <a:cs typeface="Calibri" panose="020F0502020204030204" pitchFamily="34" charset="0"/>
              </a:rPr>
              <a:t>最前方女士往左傾的視線，讓整幅作品充滿相互呼應的動感。</a:t>
            </a:r>
            <a:endParaRPr lang="zh-TW" altLang="en-US" sz="2400" dirty="0"/>
          </a:p>
        </p:txBody>
      </p:sp>
      <p:sp>
        <p:nvSpPr>
          <p:cNvPr id="3" name="矩形 2"/>
          <p:cNvSpPr/>
          <p:nvPr/>
        </p:nvSpPr>
        <p:spPr>
          <a:xfrm>
            <a:off x="5172586" y="914906"/>
            <a:ext cx="29610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zh-TW" altLang="zh-TW" b="1" kern="100" dirty="0">
                <a:solidFill>
                  <a:srgbClr val="FF0000"/>
                </a:solidFill>
                <a:latin typeface="Times New Roman" panose="02020603050405020304" pitchFamily="18" charset="0"/>
              </a:rPr>
              <a:t>【婦女圖</a:t>
            </a:r>
            <a:r>
              <a:rPr lang="zh-TW" altLang="zh-TW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】</a:t>
            </a:r>
            <a:r>
              <a:rPr lang="zh-TW" altLang="en-US" b="1" kern="100" dirty="0">
                <a:solidFill>
                  <a:srgbClr val="FF0000"/>
                </a:solidFill>
                <a:latin typeface="Times New Roman" panose="02020603050405020304" pitchFamily="18" charset="0"/>
              </a:rPr>
              <a:t>陳</a:t>
            </a:r>
            <a:r>
              <a:rPr lang="zh-TW" altLang="en-US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進</a:t>
            </a:r>
            <a:r>
              <a:rPr lang="en-US" altLang="zh-TW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/</a:t>
            </a:r>
            <a:r>
              <a:rPr lang="zh-TW" altLang="en-US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膠彩   </a:t>
            </a:r>
            <a:r>
              <a:rPr lang="en-US" altLang="zh-TW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1945</a:t>
            </a:r>
            <a:endParaRPr lang="zh-TW" altLang="zh-TW" kern="1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8812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:\Users\gign0015\Desktop\說明會圖檔\1954-小男孩(絹.膠彩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275" y="894556"/>
            <a:ext cx="4053679" cy="511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矩形 4"/>
          <p:cNvSpPr/>
          <p:nvPr/>
        </p:nvSpPr>
        <p:spPr>
          <a:xfrm>
            <a:off x="4924517" y="1882357"/>
            <a:ext cx="64135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altLang="zh-TW" sz="2200" kern="100" dirty="0">
                <a:solidFill>
                  <a:srgbClr val="000000"/>
                </a:solidFill>
                <a:latin typeface="新細明體" panose="02020500000000000000" pitchFamily="18" charset="-120"/>
              </a:rPr>
              <a:t>40</a:t>
            </a:r>
            <a:r>
              <a:rPr lang="zh-TW" altLang="zh-TW" sz="2200" kern="100" dirty="0">
                <a:solidFill>
                  <a:srgbClr val="000000"/>
                </a:solidFill>
                <a:latin typeface="Times New Roman" panose="02020603050405020304" pitchFamily="18" charset="0"/>
              </a:rPr>
              <a:t>歲的陳進走進家庭，婚後的她除了稱職當個為人妻為人母的身分外，依舊未放棄她最熱愛的繪畫。畫中的小男孩是陳進當時四歲的兒子，透過她敏銳細膩的觀察力與筆法，畫下兒子童真的一面。男孩坐在地上，旁邊散落著玩具、積木和各種童書，正盯著一台學習數數字的小卡車，一副認真思考的模樣，彷彿在自己的小世界當中。由此可見，當上媽媽的陳進不僅透過繪畫記錄下孩子的生活，也表現出自己身為母親的情感流露。</a:t>
            </a:r>
            <a:endParaRPr lang="zh-TW" altLang="zh-TW" sz="2200" kern="100" dirty="0">
              <a:latin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4953000" y="5240040"/>
            <a:ext cx="66421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zh-TW" sz="22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整幅畫作的構圖雖簡單，利用各種顏色來妝點玩具而顯得活潑，看看當時的玩具跟現在的有什麼差別嗎？</a:t>
            </a:r>
            <a:endParaRPr lang="zh-TW" altLang="en-US" sz="2200" dirty="0"/>
          </a:p>
        </p:txBody>
      </p:sp>
      <p:sp>
        <p:nvSpPr>
          <p:cNvPr id="7" name="矩形 6"/>
          <p:cNvSpPr/>
          <p:nvPr/>
        </p:nvSpPr>
        <p:spPr>
          <a:xfrm>
            <a:off x="4924517" y="1246177"/>
            <a:ext cx="30764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zh-TW" altLang="zh-TW" b="1" kern="100" dirty="0">
                <a:solidFill>
                  <a:srgbClr val="FF0000"/>
                </a:solidFill>
                <a:latin typeface="Times New Roman" panose="02020603050405020304" pitchFamily="18" charset="0"/>
              </a:rPr>
              <a:t>【小男孩</a:t>
            </a:r>
            <a:r>
              <a:rPr lang="zh-TW" altLang="zh-TW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】</a:t>
            </a:r>
            <a:r>
              <a:rPr lang="en-US" altLang="zh-TW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zh-TW" altLang="en-US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陳進</a:t>
            </a:r>
            <a:r>
              <a:rPr lang="en-US" altLang="zh-TW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/</a:t>
            </a:r>
            <a:r>
              <a:rPr lang="zh-TW" altLang="en-US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膠彩    </a:t>
            </a:r>
            <a:r>
              <a:rPr lang="en-US" altLang="zh-TW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1954</a:t>
            </a:r>
            <a:endParaRPr lang="zh-TW" altLang="zh-TW" kern="1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1833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3" descr="C:\Users\gign0015\Desktop\說明會圖檔\1965~67-釋尊幼年時(絹.膠彩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675" y="880408"/>
            <a:ext cx="5099003" cy="4670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矩形 1"/>
          <p:cNvSpPr/>
          <p:nvPr/>
        </p:nvSpPr>
        <p:spPr>
          <a:xfrm>
            <a:off x="5711778" y="1065074"/>
            <a:ext cx="6096000" cy="526297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TW" altLang="zh-TW" sz="24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陳進在踏入六十歲後，她的人生與繪畫又進入了另一個新的階段。</a:t>
            </a:r>
            <a:r>
              <a:rPr lang="en-US" altLang="zh-TW" sz="24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1960</a:t>
            </a:r>
            <a:r>
              <a:rPr lang="zh-TW" altLang="zh-TW" sz="24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年代，因為身體健康欠佳，在佛教的世界得到了寄託與安定心靈的力量，而成為虔誠的佛教徒，因此開始以佛像與佛教故事作為創作的題材。從</a:t>
            </a:r>
            <a:r>
              <a:rPr lang="en-US" altLang="zh-TW" sz="24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1965</a:t>
            </a:r>
            <a:r>
              <a:rPr lang="zh-TW" altLang="zh-TW" sz="24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年開始繪製一系列的《釋迦行誼圖》，陳進以她畫生活周遭所見的手法去處理宗教題材，像這幅《釋尊年幼時》就像是一對平凡母子之間所自然流露的親情，是那樣的平凡卻偉大，尤其在為人母後的陳進，表現這樣的主題時，更顯得得心應手。有沒有發現到家具上刻飾的細節，一筆一畫都精雕細琢？桌上一盆盛開的蘭花，讓整幅作品更彰顯出宗教、慈母的光輝與神聖。</a:t>
            </a:r>
            <a:r>
              <a:rPr lang="zh-TW" altLang="zh-TW" sz="2400" kern="100" dirty="0">
                <a:ea typeface="Times New Roman" panose="02020603050405020304" pitchFamily="18" charset="0"/>
              </a:rPr>
              <a:t> </a:t>
            </a:r>
            <a:endParaRPr lang="zh-TW" altLang="en-US" sz="2400" dirty="0"/>
          </a:p>
        </p:txBody>
      </p:sp>
      <p:sp>
        <p:nvSpPr>
          <p:cNvPr id="3" name="矩形 2"/>
          <p:cNvSpPr/>
          <p:nvPr/>
        </p:nvSpPr>
        <p:spPr>
          <a:xfrm>
            <a:off x="5533978" y="695742"/>
            <a:ext cx="39036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zh-TW" altLang="zh-TW" b="1" kern="100" dirty="0">
                <a:solidFill>
                  <a:srgbClr val="FF0000"/>
                </a:solidFill>
                <a:latin typeface="Times New Roman" panose="02020603050405020304" pitchFamily="18" charset="0"/>
              </a:rPr>
              <a:t>【釋尊年幼時</a:t>
            </a:r>
            <a:r>
              <a:rPr lang="zh-TW" altLang="zh-TW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】</a:t>
            </a:r>
            <a:r>
              <a:rPr lang="en-US" altLang="zh-TW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 </a:t>
            </a:r>
            <a:r>
              <a:rPr lang="zh-TW" altLang="en-US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陳進</a:t>
            </a:r>
            <a:r>
              <a:rPr lang="en-US" altLang="zh-TW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/</a:t>
            </a:r>
            <a:r>
              <a:rPr lang="zh-TW" altLang="en-US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膠彩    </a:t>
            </a:r>
            <a:r>
              <a:rPr lang="en-US" altLang="zh-TW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1965-67</a:t>
            </a:r>
            <a:endParaRPr lang="zh-TW" altLang="zh-TW" kern="1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9824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410" y="646070"/>
            <a:ext cx="2843212" cy="56915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4F81B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13"/>
          <p:cNvSpPr>
            <a:spLocks noChangeArrowheads="1"/>
          </p:cNvSpPr>
          <p:nvPr/>
        </p:nvSpPr>
        <p:spPr bwMode="auto">
          <a:xfrm>
            <a:off x="4322008" y="1374219"/>
            <a:ext cx="7298491" cy="2215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居住在台南的林朝英，號一峰亭，因為家裡事業有成，回饋鄉里，捐了很多錢整修當地的學堂，而在台南受到賜匾、建牌坊表揚。但他在歷史上的重要定位，還是以他的藝術成就最受到推崇，他更是早期台灣傳統水墨文人畫壇中最具代表性的人物之一呢！</a:t>
            </a:r>
            <a:endParaRPr kumimoji="0" lang="zh-TW" altLang="zh-TW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zh-TW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auto">
          <a:xfrm rot="10800000" flipV="1">
            <a:off x="4322008" y="3659999"/>
            <a:ext cx="7298491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當時的台灣社會因為科舉考試的緣故，儒家文化氣息濃厚，處於領導階層的人也多是當地有錢有文化的仕紳，因此提供給傳統水墨畫一個可以發展的空間。林朝英不僅琴棋書畫樣樣精通，尤其是他所繪製的荷花最為出名了！他善於應用水墨的濃淡、輕重，表現出前後的空間；以隨意又大膽塗抹的筆法，展現出野逸粗曠的趣味，開創了台灣文人畫的新風格。</a:t>
            </a:r>
            <a:r>
              <a:rPr kumimoji="0" lang="zh-TW" altLang="zh-TW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endParaRPr kumimoji="0" lang="en-US" altLang="zh-TW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4233108" y="785327"/>
            <a:ext cx="33741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zh-TW" altLang="zh-TW" b="1" kern="100" dirty="0">
                <a:solidFill>
                  <a:srgbClr val="FF0000"/>
                </a:solidFill>
                <a:latin typeface="Times New Roman" panose="02020603050405020304" pitchFamily="18" charset="0"/>
              </a:rPr>
              <a:t>【荷花</a:t>
            </a:r>
            <a:r>
              <a:rPr lang="zh-TW" altLang="zh-TW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】</a:t>
            </a:r>
            <a:r>
              <a:rPr lang="zh-TW" altLang="en-US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 林朝英 </a:t>
            </a:r>
            <a:r>
              <a:rPr lang="en-US" altLang="zh-TW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/</a:t>
            </a:r>
            <a:r>
              <a:rPr lang="zh-TW" altLang="en-US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水墨   </a:t>
            </a:r>
            <a:r>
              <a:rPr lang="en-US" altLang="zh-TW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1810</a:t>
            </a:r>
            <a:endParaRPr lang="zh-TW" altLang="zh-TW" kern="1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5049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圖片 15" descr="S:\2013新游於藝\研究資料\陳進\1989-親情(絹.膠彩)-北美館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574" y="652978"/>
            <a:ext cx="3836061" cy="5328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矩形 3"/>
          <p:cNvSpPr/>
          <p:nvPr/>
        </p:nvSpPr>
        <p:spPr>
          <a:xfrm>
            <a:off x="5486400" y="1339334"/>
            <a:ext cx="28456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zh-TW" altLang="zh-TW" b="1" kern="100" dirty="0">
                <a:solidFill>
                  <a:srgbClr val="FF0000"/>
                </a:solidFill>
                <a:latin typeface="Times New Roman" panose="02020603050405020304" pitchFamily="18" charset="0"/>
              </a:rPr>
              <a:t>【慈愛</a:t>
            </a:r>
            <a:r>
              <a:rPr lang="zh-TW" altLang="zh-TW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】</a:t>
            </a:r>
            <a:r>
              <a:rPr lang="zh-TW" altLang="en-US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 陳進</a:t>
            </a:r>
            <a:r>
              <a:rPr lang="en-US" altLang="zh-TW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/</a:t>
            </a:r>
            <a:r>
              <a:rPr lang="zh-TW" altLang="en-US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膠彩   </a:t>
            </a:r>
            <a:r>
              <a:rPr lang="en-US" altLang="zh-TW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1988</a:t>
            </a:r>
            <a:endParaRPr lang="zh-TW" altLang="zh-TW" kern="100" dirty="0">
              <a:latin typeface="Times New Roman" panose="02020603050405020304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5486400" y="1931938"/>
            <a:ext cx="6096000" cy="378565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TW" altLang="zh-TW" sz="24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親情的題材，在陳進結婚成家後就時常出現，不論是畫自己的小孩還是取材宗教故事中的母子，一直到晚年，陳進還是常常將她的家庭生活記錄下來。這幅畫中的主角，是她的媳婦與可愛的小孫子，當母親凝視著孩子，充滿著疼愛之情的那一瞬間，讓人有溫馨的感覺；雖然主角是人物，但後面的背景家具擺飾也是描繪得十分生動，表現出傳統古董家具的典雅，讓整件作品呈現出一貫細膩的筆法與滿溢的情感。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100397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圖片 5" descr="http://vr.theatre.ntu.edu.tw/fineart/painter-tw/chenchin/chenchin-14x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9475" y="485775"/>
            <a:ext cx="5972376" cy="345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矩形 1"/>
          <p:cNvSpPr/>
          <p:nvPr/>
        </p:nvSpPr>
        <p:spPr>
          <a:xfrm>
            <a:off x="1231900" y="4114800"/>
            <a:ext cx="10172700" cy="24577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100"/>
              </a:lnSpc>
            </a:pPr>
            <a:r>
              <a:rPr lang="zh-TW" altLang="zh-TW" sz="24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陳進除了繪製她最擅長的人物畫之外，她也畫了寫生的風景畫。這幅畫作描繪的是高雄的觀光景點蓮池潭畔，矗立的兩座中國宮殿式的春秋閣。畫中彎曲橋梁的線條與兩座高聳直立的樓閣，呈現一種空間感，與水中的倒影，充滿一種時光變化的氣氛，雖然是風景畫的呈現，但其細膩的技法，讓人感受到整幅作品的精緻與寧靜。看著樓台的影子、天空的色彩、橋上的遊客，猜猜看，這幅景象是描繪早晨還是黃昏的景色呢？</a:t>
            </a:r>
            <a:endParaRPr lang="zh-TW" altLang="en-US" sz="2400" dirty="0"/>
          </a:p>
        </p:txBody>
      </p:sp>
      <p:sp>
        <p:nvSpPr>
          <p:cNvPr id="3" name="矩形 2"/>
          <p:cNvSpPr/>
          <p:nvPr/>
        </p:nvSpPr>
        <p:spPr>
          <a:xfrm>
            <a:off x="8499986" y="2817049"/>
            <a:ext cx="178125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1200"/>
              </a:lnSpc>
            </a:pPr>
            <a:r>
              <a:rPr lang="zh-TW" altLang="zh-TW" b="1" dirty="0">
                <a:solidFill>
                  <a:srgbClr val="FF0000"/>
                </a:solidFill>
              </a:rPr>
              <a:t>【</a:t>
            </a:r>
            <a:r>
              <a:rPr lang="zh-TW" altLang="zh-TW" b="1" dirty="0">
                <a:solidFill>
                  <a:srgbClr val="FF0000"/>
                </a:solidFill>
                <a:cs typeface="新細明體" panose="02020500000000000000" pitchFamily="18" charset="-120"/>
              </a:rPr>
              <a:t>春秋閣</a:t>
            </a:r>
            <a:r>
              <a:rPr lang="zh-TW" altLang="zh-TW" b="1" dirty="0" smtClean="0">
                <a:solidFill>
                  <a:srgbClr val="FF0000"/>
                </a:solidFill>
              </a:rPr>
              <a:t>】</a:t>
            </a:r>
            <a:r>
              <a:rPr lang="zh-TW" altLang="en-US" b="1" dirty="0" smtClean="0">
                <a:solidFill>
                  <a:srgbClr val="FF0000"/>
                </a:solidFill>
              </a:rPr>
              <a:t>  </a:t>
            </a:r>
            <a:endParaRPr lang="en-US" altLang="zh-TW" b="1" dirty="0" smtClean="0">
              <a:solidFill>
                <a:srgbClr val="FF0000"/>
              </a:solidFill>
            </a:endParaRPr>
          </a:p>
          <a:p>
            <a:pPr>
              <a:lnSpc>
                <a:spcPts val="1200"/>
              </a:lnSpc>
            </a:pPr>
            <a:endParaRPr lang="en-US" altLang="zh-TW" b="1" dirty="0">
              <a:solidFill>
                <a:srgbClr val="FF0000"/>
              </a:solidFill>
            </a:endParaRPr>
          </a:p>
          <a:p>
            <a:pPr>
              <a:lnSpc>
                <a:spcPts val="1200"/>
              </a:lnSpc>
            </a:pPr>
            <a:r>
              <a:rPr lang="zh-TW" altLang="en-US" b="1" dirty="0" smtClean="0">
                <a:solidFill>
                  <a:srgbClr val="FF0000"/>
                </a:solidFill>
              </a:rPr>
              <a:t>   </a:t>
            </a:r>
            <a:endParaRPr lang="en-US" altLang="zh-TW" b="1" dirty="0" smtClean="0">
              <a:solidFill>
                <a:srgbClr val="FF0000"/>
              </a:solidFill>
            </a:endParaRPr>
          </a:p>
          <a:p>
            <a:pPr>
              <a:lnSpc>
                <a:spcPts val="1200"/>
              </a:lnSpc>
            </a:pPr>
            <a:r>
              <a:rPr lang="zh-TW" altLang="en-US" b="1" dirty="0" smtClean="0">
                <a:solidFill>
                  <a:srgbClr val="FF0000"/>
                </a:solidFill>
              </a:rPr>
              <a:t>陳進</a:t>
            </a:r>
            <a:r>
              <a:rPr lang="en-US" altLang="zh-TW" b="1" dirty="0" smtClean="0">
                <a:solidFill>
                  <a:srgbClr val="FF0000"/>
                </a:solidFill>
              </a:rPr>
              <a:t>/</a:t>
            </a:r>
            <a:r>
              <a:rPr lang="zh-TW" altLang="en-US" b="1" dirty="0" smtClean="0">
                <a:solidFill>
                  <a:srgbClr val="FF0000"/>
                </a:solidFill>
              </a:rPr>
              <a:t>膠彩  </a:t>
            </a:r>
            <a:r>
              <a:rPr lang="en-US" altLang="zh-TW" b="1" dirty="0" smtClean="0">
                <a:solidFill>
                  <a:srgbClr val="FF0000"/>
                </a:solidFill>
              </a:rPr>
              <a:t>1965</a:t>
            </a:r>
            <a:endParaRPr lang="zh-TW" altLang="zh-TW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753645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S:\2013新游於藝-台展三少年展\研究資料\林玉山\1941-雙牛圖(紙.膠彩)-北美館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86" y="1378783"/>
            <a:ext cx="4832350" cy="36382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矩形 2"/>
          <p:cNvSpPr/>
          <p:nvPr/>
        </p:nvSpPr>
        <p:spPr>
          <a:xfrm>
            <a:off x="5457825" y="1035189"/>
            <a:ext cx="6353175" cy="49937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200"/>
              </a:lnSpc>
              <a:spcAft>
                <a:spcPts val="0"/>
              </a:spcAft>
            </a:pPr>
            <a:r>
              <a:rPr lang="zh-TW" altLang="zh-TW" sz="2400" kern="100" dirty="0">
                <a:solidFill>
                  <a:srgbClr val="000000"/>
                </a:solidFill>
                <a:latin typeface="Times New Roman" panose="02020603050405020304" pitchFamily="18" charset="0"/>
              </a:rPr>
              <a:t>這是一件屏風作品，整個畫面以兩隻赤牛為主角，一黑一棕前後並行而站，構成畫面的層次感，也形成色彩強烈的對比，再配上地上的紅土，更強調出暖色系的本土熱力，背後點綴了幾株造型簡潔的仙人掌，頗有炎方南國的情調。仔細觀看，林玉山用粗曠簡練的線條勾勒出輪廓，以同樣色調暈染的效果，表現出牛的立體感，可以看得出來作者在運用膠彩的媒材可說是非常熟巧呢！你知道嗎？當時林玉山在創作這件作品</a:t>
            </a:r>
            <a:r>
              <a:rPr lang="zh-TW" altLang="zh-TW" sz="2400" kern="1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時</a:t>
            </a:r>
            <a:r>
              <a:rPr lang="zh-TW" altLang="zh-TW" sz="2400" kern="10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，</a:t>
            </a:r>
            <a:r>
              <a:rPr lang="zh-TW" altLang="zh-TW" sz="24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因為是戰爭時期缺乏顏料的關係，所以在畫土地與牛時，顏色是用磨碎的紅磚頭，以此代替顏料創作，是不是相當特別呢？</a:t>
            </a:r>
            <a:endParaRPr lang="zh-TW" altLang="en-US" sz="2400" dirty="0"/>
          </a:p>
        </p:txBody>
      </p:sp>
      <p:sp>
        <p:nvSpPr>
          <p:cNvPr id="4" name="矩形 3"/>
          <p:cNvSpPr/>
          <p:nvPr/>
        </p:nvSpPr>
        <p:spPr>
          <a:xfrm>
            <a:off x="890533" y="5235138"/>
            <a:ext cx="34227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zh-TW" altLang="zh-TW" b="1" kern="100" dirty="0">
                <a:solidFill>
                  <a:srgbClr val="FF0000"/>
                </a:solidFill>
                <a:latin typeface="Times New Roman" panose="02020603050405020304" pitchFamily="18" charset="0"/>
              </a:rPr>
              <a:t>【雙牛圖</a:t>
            </a:r>
            <a:r>
              <a:rPr lang="zh-TW" altLang="zh-TW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】</a:t>
            </a:r>
            <a:r>
              <a:rPr lang="zh-TW" altLang="en-US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 林玉山 </a:t>
            </a:r>
            <a:r>
              <a:rPr lang="en-US" altLang="zh-TW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/</a:t>
            </a:r>
            <a:r>
              <a:rPr lang="zh-TW" altLang="en-US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膠彩   </a:t>
            </a:r>
            <a:r>
              <a:rPr lang="en-US" altLang="zh-TW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1941</a:t>
            </a:r>
            <a:endParaRPr lang="zh-TW" altLang="zh-TW" kern="1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9869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72" y="1037769"/>
            <a:ext cx="5191713" cy="373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矩形 1"/>
          <p:cNvSpPr/>
          <p:nvPr/>
        </p:nvSpPr>
        <p:spPr>
          <a:xfrm>
            <a:off x="5575300" y="1037769"/>
            <a:ext cx="63373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zh-TW" sz="24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你曾經在台灣的農村看過這種景象嗎？在辛勤工作一天後農婦牽著一頭水牛緩緩的走在回家的途中。熱愛寫生又出生於南部的林玉山，對於這樣農村景象是最熟悉不過了，他選擇這樣的一個畫面作為主題，主要是想透過畫作，讓觀眾體會到他對於這塊土地的情感，與歌頌辛勤勞動的農民。畫中的婦女穿著樸實簡單，赤著腳走路，臂肘戴著蘭草編的護套，腰部纏著麻布袋作的圍裙，是當時收割甘蔗的裝扮，老牛背上一綑甘蔗葉，這可是老牛的晚餐喔！整幅作品可以感受到農村生活，牛與人之間相互的依賴關係，既是工作上的好夥伴，也是生活的朋友，你是否也感受到畫面那股真摯平凡的情感？</a:t>
            </a:r>
            <a:endParaRPr lang="zh-TW" altLang="en-US" sz="2400" dirty="0"/>
          </a:p>
        </p:txBody>
      </p:sp>
      <p:sp>
        <p:nvSpPr>
          <p:cNvPr id="3" name="矩形 2"/>
          <p:cNvSpPr/>
          <p:nvPr/>
        </p:nvSpPr>
        <p:spPr>
          <a:xfrm>
            <a:off x="1274278" y="5149334"/>
            <a:ext cx="31918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zh-TW" altLang="zh-TW" b="1" kern="100" dirty="0">
                <a:solidFill>
                  <a:srgbClr val="FF0000"/>
                </a:solidFill>
                <a:latin typeface="Times New Roman" panose="02020603050405020304" pitchFamily="18" charset="0"/>
              </a:rPr>
              <a:t>【歸途</a:t>
            </a:r>
            <a:r>
              <a:rPr lang="zh-TW" altLang="zh-TW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】</a:t>
            </a:r>
            <a:r>
              <a:rPr lang="zh-TW" altLang="en-US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 林玉山</a:t>
            </a:r>
            <a:r>
              <a:rPr lang="en-US" altLang="zh-TW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/</a:t>
            </a:r>
            <a:r>
              <a:rPr lang="zh-TW" altLang="en-US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彩墨    </a:t>
            </a:r>
            <a:r>
              <a:rPr lang="en-US" altLang="zh-TW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1944</a:t>
            </a:r>
            <a:endParaRPr lang="zh-TW" altLang="zh-TW" kern="1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552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0062" y="401275"/>
            <a:ext cx="5443538" cy="3723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4F81B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矩形 1"/>
          <p:cNvSpPr/>
          <p:nvPr/>
        </p:nvSpPr>
        <p:spPr>
          <a:xfrm>
            <a:off x="927100" y="4257239"/>
            <a:ext cx="10502900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zh-TW" sz="22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為了要參加第四屆的台展，林玉山每天都往外跑</a:t>
            </a:r>
            <a:r>
              <a:rPr lang="zh-TW" altLang="zh-TW" sz="2200" i="1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，</a:t>
            </a:r>
            <a:r>
              <a:rPr lang="zh-TW" altLang="zh-TW" sz="22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去找尋最適合的創作題材，</a:t>
            </a:r>
            <a:r>
              <a:rPr lang="en-US" altLang="zh-TW" sz="22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5</a:t>
            </a:r>
            <a:r>
              <a:rPr lang="zh-TW" altLang="zh-TW" sz="22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月間嘉義牛稠埔的荷花池開得茂盛，他為了記錄下這美麗的景象，特地在半夜騎著腳踏車前往，冒著被蚊蟲叮咬一夜的風險，為的就是等待清晨荷花初開的時刻，好捕捉住那最即時的美。透過他細心的觀察，不論是盛開還是含苞的荷花、水池中的白鷺鷥，都表現得自然又生動，為了要表現出嘉義牛稠埔蓮花池塘下赤土的特色，他還用心的使用大量赤金的金粉，與綠荷相映，形成動人的色調，在台展會場博得評審一致的好評。</a:t>
            </a:r>
            <a:endParaRPr lang="zh-TW" altLang="en-US" sz="2200" dirty="0"/>
          </a:p>
        </p:txBody>
      </p:sp>
      <p:sp>
        <p:nvSpPr>
          <p:cNvPr id="3" name="矩形 2"/>
          <p:cNvSpPr/>
          <p:nvPr/>
        </p:nvSpPr>
        <p:spPr>
          <a:xfrm>
            <a:off x="9301202" y="2548974"/>
            <a:ext cx="1402948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zh-TW" altLang="en-US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zh-TW" altLang="zh-TW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【</a:t>
            </a:r>
            <a:r>
              <a:rPr lang="zh-TW" altLang="zh-TW" b="1" kern="100" dirty="0">
                <a:solidFill>
                  <a:srgbClr val="FF0000"/>
                </a:solidFill>
                <a:latin typeface="Times New Roman" panose="02020603050405020304" pitchFamily="18" charset="0"/>
              </a:rPr>
              <a:t>蓮池</a:t>
            </a:r>
            <a:r>
              <a:rPr lang="zh-TW" altLang="zh-TW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】</a:t>
            </a:r>
            <a:endParaRPr lang="en-US" altLang="zh-TW" b="1" kern="100" dirty="0" smtClean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en-US" altLang="zh-TW" b="1" kern="100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zh-TW" altLang="en-US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林玉山</a:t>
            </a:r>
            <a:r>
              <a:rPr lang="en-US" altLang="zh-TW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/</a:t>
            </a:r>
            <a:r>
              <a:rPr lang="zh-TW" altLang="en-US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膠彩</a:t>
            </a:r>
            <a:endParaRPr lang="en-US" altLang="zh-TW" b="1" kern="100" dirty="0" smtClean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en-US" altLang="zh-TW" b="1" kern="100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zh-TW" altLang="en-US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     </a:t>
            </a:r>
            <a:r>
              <a:rPr lang="en-US" altLang="zh-TW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1930</a:t>
            </a:r>
            <a:endParaRPr lang="zh-TW" altLang="zh-TW" kern="1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2595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S:\2013新游於藝-台展三少年展\研究資料\林玉山\選件\林玉山-寶島長春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062" y="1074714"/>
            <a:ext cx="4681538" cy="47443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矩形 1"/>
          <p:cNvSpPr/>
          <p:nvPr/>
        </p:nvSpPr>
        <p:spPr>
          <a:xfrm>
            <a:off x="5654070" y="1290638"/>
            <a:ext cx="37112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zh-TW" altLang="zh-TW" b="1" kern="100" dirty="0">
                <a:solidFill>
                  <a:srgbClr val="FF0000"/>
                </a:solidFill>
                <a:latin typeface="Times New Roman" panose="02020603050405020304" pitchFamily="18" charset="0"/>
              </a:rPr>
              <a:t>【寶島長春</a:t>
            </a:r>
            <a:r>
              <a:rPr lang="zh-TW" altLang="zh-TW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】</a:t>
            </a:r>
            <a:r>
              <a:rPr lang="zh-TW" altLang="en-US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 林玉山 </a:t>
            </a:r>
            <a:r>
              <a:rPr lang="en-US" altLang="zh-TW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/</a:t>
            </a:r>
            <a:r>
              <a:rPr lang="zh-TW" altLang="en-US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膠彩    </a:t>
            </a:r>
            <a:r>
              <a:rPr lang="en-US" altLang="zh-TW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1940</a:t>
            </a:r>
            <a:endParaRPr lang="zh-TW" altLang="zh-TW" kern="100" dirty="0">
              <a:latin typeface="Times New Roman" panose="02020603050405020304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5654070" y="1931843"/>
            <a:ext cx="6096000" cy="378565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0"/>
              </a:spcAft>
            </a:pPr>
            <a:r>
              <a:rPr lang="zh-TW" altLang="zh-TW" sz="2400" kern="100" dirty="0">
                <a:solidFill>
                  <a:srgbClr val="000000"/>
                </a:solidFill>
                <a:latin typeface="Times New Roman" panose="02020603050405020304" pitchFamily="18" charset="0"/>
              </a:rPr>
              <a:t>台灣常見的木棉花開得茂盛，枝頭上停著常見的麻雀，還有兩隻紅嘴黑鵯。林玉山表現出台灣的春天，晴朗藍天、鳥語花香的一幅景象，整體的畫面清新柔和，帶有一股生命力，命名為《寶島長春》，真的是相當貼切呢！雖然是台灣春天常見的景象，但透過林玉山的畫筆，讓人感受到這片土地的美好。你是否也曾經走出戶外，抬頭看看這大自然，相信你也會像林玉山一樣，發現台灣這塊寶島上有很多美麗宜人的風光喔！</a:t>
            </a:r>
            <a:endParaRPr lang="zh-TW" altLang="zh-TW" sz="2400" kern="1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1205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pic>
        <p:nvPicPr>
          <p:cNvPr id="23553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" y="927100"/>
            <a:ext cx="4211242" cy="4991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矩形 2"/>
          <p:cNvSpPr/>
          <p:nvPr/>
        </p:nvSpPr>
        <p:spPr>
          <a:xfrm>
            <a:off x="5448300" y="1320800"/>
            <a:ext cx="371447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1200"/>
              </a:lnSpc>
            </a:pPr>
            <a:r>
              <a:rPr lang="zh-TW" altLang="zh-TW" b="1" dirty="0">
                <a:solidFill>
                  <a:srgbClr val="FF0000"/>
                </a:solidFill>
              </a:rPr>
              <a:t>【風浪歸舟</a:t>
            </a:r>
            <a:r>
              <a:rPr lang="zh-TW" altLang="zh-TW" b="1" dirty="0" smtClean="0">
                <a:solidFill>
                  <a:srgbClr val="FF0000"/>
                </a:solidFill>
              </a:rPr>
              <a:t>】</a:t>
            </a:r>
            <a:r>
              <a:rPr lang="zh-TW" altLang="en-US" b="1" dirty="0" smtClean="0">
                <a:solidFill>
                  <a:srgbClr val="FF0000"/>
                </a:solidFill>
              </a:rPr>
              <a:t>  林玉山 </a:t>
            </a:r>
            <a:r>
              <a:rPr lang="en-US" altLang="zh-TW" b="1" dirty="0" smtClean="0">
                <a:solidFill>
                  <a:srgbClr val="FF0000"/>
                </a:solidFill>
              </a:rPr>
              <a:t>/</a:t>
            </a:r>
            <a:r>
              <a:rPr lang="zh-TW" altLang="en-US" b="1" dirty="0" smtClean="0">
                <a:solidFill>
                  <a:srgbClr val="FF0000"/>
                </a:solidFill>
              </a:rPr>
              <a:t> 彩墨    </a:t>
            </a:r>
            <a:r>
              <a:rPr lang="en-US" altLang="zh-TW" b="1" dirty="0" smtClean="0">
                <a:solidFill>
                  <a:srgbClr val="FF0000"/>
                </a:solidFill>
              </a:rPr>
              <a:t>1986</a:t>
            </a:r>
            <a:endParaRPr lang="zh-TW" altLang="zh-TW" dirty="0">
              <a:effectLst/>
            </a:endParaRPr>
          </a:p>
        </p:txBody>
      </p:sp>
      <p:sp>
        <p:nvSpPr>
          <p:cNvPr id="4" name="矩形 3"/>
          <p:cNvSpPr/>
          <p:nvPr/>
        </p:nvSpPr>
        <p:spPr>
          <a:xfrm>
            <a:off x="5448300" y="1763216"/>
            <a:ext cx="6096000" cy="415498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TW" altLang="zh-TW" sz="24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熱愛寫生的林玉山，喜歡到處旅行，透過畫筆記錄下他所見的美麗風景與感動。</a:t>
            </a:r>
            <a:r>
              <a:rPr lang="en-US" altLang="zh-TW" sz="24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57</a:t>
            </a:r>
            <a:r>
              <a:rPr lang="zh-TW" altLang="zh-TW" sz="24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歲時曾經到蘭嶼旅遊，也因為這此的旅行經驗，他寫生了很多當地達悟族的生活與蘭嶼特殊的地形風光，這幅作品是他近</a:t>
            </a:r>
            <a:r>
              <a:rPr lang="en-US" altLang="zh-TW" sz="24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70</a:t>
            </a:r>
            <a:r>
              <a:rPr lang="zh-TW" altLang="zh-TW" sz="24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歲時，回憶起這段美好的旅遊經驗而畫下的。蘭嶼的達悟族是台灣的原住民中，唯一有海洋的文化，這件作品就是捕捉原住民乘著他們建造的拼板舟出海捕魚的模樣，白花花的浪潮，幾隻飛魚躍上水面，是不是相當具有動態的美感呀？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953744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274" y="472281"/>
            <a:ext cx="3730625" cy="5812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4F81B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矩形 1"/>
          <p:cNvSpPr/>
          <p:nvPr/>
        </p:nvSpPr>
        <p:spPr>
          <a:xfrm>
            <a:off x="4813218" y="729734"/>
            <a:ext cx="34227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zh-TW" altLang="zh-TW" b="1" kern="100" dirty="0">
                <a:solidFill>
                  <a:srgbClr val="FF0000"/>
                </a:solidFill>
                <a:latin typeface="Times New Roman" panose="02020603050405020304" pitchFamily="18" charset="0"/>
              </a:rPr>
              <a:t>【愛雀吟</a:t>
            </a:r>
            <a:r>
              <a:rPr lang="zh-TW" altLang="zh-TW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】</a:t>
            </a:r>
            <a:r>
              <a:rPr lang="zh-TW" altLang="en-US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 林玉山 </a:t>
            </a:r>
            <a:r>
              <a:rPr lang="en-US" altLang="zh-TW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/</a:t>
            </a:r>
            <a:r>
              <a:rPr lang="zh-TW" altLang="en-US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彩墨   </a:t>
            </a:r>
            <a:r>
              <a:rPr lang="en-US" altLang="zh-TW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1973</a:t>
            </a:r>
            <a:endParaRPr lang="zh-TW" altLang="zh-TW" kern="100" dirty="0">
              <a:latin typeface="Times New Roman" panose="02020603050405020304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4660900" y="1249740"/>
            <a:ext cx="71501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zh-TW" sz="2400" dirty="0">
                <a:solidFill>
                  <a:srgbClr val="000000"/>
                </a:solidFill>
                <a:cs typeface="Arial" panose="020B0604020202020204" pitchFamily="34" charset="0"/>
              </a:rPr>
              <a:t>這件作品是林玉山</a:t>
            </a:r>
            <a:r>
              <a:rPr lang="zh-TW" altLang="zh-TW" sz="24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在回憶中畫下一隻小麻雀受困的景象。記得</a:t>
            </a:r>
            <a:r>
              <a:rPr lang="zh-TW" altLang="zh-TW" sz="2400" dirty="0">
                <a:solidFill>
                  <a:srgbClr val="000000"/>
                </a:solidFill>
                <a:cs typeface="Arial" panose="020B0604020202020204" pitchFamily="34" charset="0"/>
              </a:rPr>
              <a:t>有一年台灣因為豪雨成災，</a:t>
            </a:r>
            <a:r>
              <a:rPr lang="zh-TW" altLang="zh-TW" sz="24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當時的</a:t>
            </a:r>
            <a:r>
              <a:rPr lang="zh-TW" altLang="zh-TW" sz="2400" dirty="0">
                <a:solidFill>
                  <a:srgbClr val="000000"/>
                </a:solidFill>
                <a:cs typeface="Arial" panose="020B0604020202020204" pitchFamily="34" charset="0"/>
              </a:rPr>
              <a:t>麻雀緊抓著一隻枯木，孤苦無助，</a:t>
            </a:r>
            <a:r>
              <a:rPr lang="zh-TW" altLang="zh-TW" sz="24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彷彿求救聲啾啾的叫著</a:t>
            </a:r>
            <a:r>
              <a:rPr lang="zh-TW" altLang="zh-TW" sz="2400" dirty="0">
                <a:solidFill>
                  <a:srgbClr val="000000"/>
                </a:solidFill>
                <a:cs typeface="Arial" panose="020B0604020202020204" pitchFamily="34" charset="0"/>
              </a:rPr>
              <a:t>，豪雨水淹的情形已經將整個道路變成汪洋一片，林玉山看到這個情景，馬上把牠救起帶回家中。他</a:t>
            </a:r>
            <a:r>
              <a:rPr lang="zh-TW" altLang="zh-TW" sz="24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並在</a:t>
            </a:r>
            <a:r>
              <a:rPr lang="zh-TW" altLang="zh-TW" sz="2400" dirty="0">
                <a:solidFill>
                  <a:srgbClr val="000000"/>
                </a:solidFill>
                <a:cs typeface="Arial" panose="020B0604020202020204" pitchFamily="34" charset="0"/>
              </a:rPr>
              <a:t>畫中提到，小麻雀即使在家中還是一直不斷顫抖，他餵上一些白米，細心照料一整晚，隔天等小麻雀恢復元氣，天氣也好轉之時，打開窗戶放他重回大自然。</a:t>
            </a:r>
            <a:r>
              <a:rPr lang="zh-TW" altLang="zh-TW" sz="24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我們可以</a:t>
            </a:r>
            <a:r>
              <a:rPr lang="zh-TW" altLang="zh-TW" sz="2400" dirty="0">
                <a:solidFill>
                  <a:srgbClr val="000000"/>
                </a:solidFill>
                <a:cs typeface="Arial" panose="020B0604020202020204" pitchFamily="34" charset="0"/>
              </a:rPr>
              <a:t>先欣賞畫作</a:t>
            </a:r>
            <a:r>
              <a:rPr lang="zh-TW" altLang="zh-TW" sz="24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的意境之後</a:t>
            </a:r>
            <a:r>
              <a:rPr lang="zh-TW" altLang="zh-TW" sz="2400" dirty="0">
                <a:solidFill>
                  <a:srgbClr val="000000"/>
                </a:solidFill>
                <a:cs typeface="Arial" panose="020B0604020202020204" pitchFamily="34" charset="0"/>
              </a:rPr>
              <a:t>，再讀上方的詩文字句後，你就可以更深入的</a:t>
            </a:r>
            <a:r>
              <a:rPr lang="zh-TW" altLang="zh-TW" sz="24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了解</a:t>
            </a:r>
            <a:r>
              <a:rPr lang="zh-TW" altLang="zh-TW" sz="2400" dirty="0">
                <a:solidFill>
                  <a:srgbClr val="000000"/>
                </a:solidFill>
                <a:cs typeface="Arial" panose="020B0604020202020204" pitchFamily="34" charset="0"/>
              </a:rPr>
              <a:t>到林玉山對於小麻雀的呵護與關愛。這件作品，是不是可以讓我們更深刻感受到畫家</a:t>
            </a:r>
            <a:r>
              <a:rPr lang="zh-TW" altLang="zh-TW" sz="24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對</a:t>
            </a:r>
            <a:r>
              <a:rPr lang="zh-TW" altLang="zh-TW" sz="2400" dirty="0">
                <a:solidFill>
                  <a:srgbClr val="000000"/>
                </a:solidFill>
                <a:cs typeface="Arial" panose="020B0604020202020204" pitchFamily="34" charset="0"/>
              </a:rPr>
              <a:t>大自然萬物悲憫的情懷</a:t>
            </a:r>
            <a:r>
              <a:rPr lang="zh-TW" altLang="zh-TW" sz="24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？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928649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C:\Users\gign0015\Desktop\說明會圖檔\林玉山-虎姑婆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974" y="709333"/>
            <a:ext cx="3819525" cy="56360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矩形 1"/>
          <p:cNvSpPr/>
          <p:nvPr/>
        </p:nvSpPr>
        <p:spPr>
          <a:xfrm>
            <a:off x="4889500" y="988733"/>
            <a:ext cx="34227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zh-TW" altLang="zh-TW" b="1" kern="100" dirty="0">
                <a:solidFill>
                  <a:srgbClr val="FF0000"/>
                </a:solidFill>
                <a:latin typeface="Times New Roman" panose="02020603050405020304" pitchFamily="18" charset="0"/>
              </a:rPr>
              <a:t>【虎姑婆</a:t>
            </a:r>
            <a:r>
              <a:rPr lang="zh-TW" altLang="zh-TW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】</a:t>
            </a:r>
            <a:r>
              <a:rPr lang="zh-TW" altLang="en-US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 林玉山 </a:t>
            </a:r>
            <a:r>
              <a:rPr lang="en-US" altLang="zh-TW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/</a:t>
            </a:r>
            <a:r>
              <a:rPr lang="zh-TW" altLang="en-US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彩墨   </a:t>
            </a:r>
            <a:r>
              <a:rPr lang="en-US" altLang="zh-TW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1985</a:t>
            </a:r>
            <a:endParaRPr lang="zh-TW" altLang="zh-TW" kern="100" dirty="0">
              <a:latin typeface="Times New Roman" panose="02020603050405020304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4889500" y="1577357"/>
            <a:ext cx="66929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zh-TW" sz="2400" kern="100" dirty="0">
                <a:solidFill>
                  <a:srgbClr val="000000"/>
                </a:solidFill>
                <a:cs typeface="Calibri" panose="020F0502020204030204" pitchFamily="34" charset="0"/>
              </a:rPr>
              <a:t>你聽過</a:t>
            </a:r>
            <a:r>
              <a:rPr lang="zh-TW" altLang="zh-TW" sz="24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「</a:t>
            </a:r>
            <a:r>
              <a:rPr lang="zh-TW" altLang="zh-TW" sz="2400" kern="100" dirty="0">
                <a:solidFill>
                  <a:srgbClr val="000000"/>
                </a:solidFill>
                <a:cs typeface="Calibri" panose="020F0502020204030204" pitchFamily="34" charset="0"/>
              </a:rPr>
              <a:t>虎姑婆</a:t>
            </a:r>
            <a:r>
              <a:rPr lang="zh-TW" altLang="zh-TW" sz="24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」</a:t>
            </a:r>
            <a:r>
              <a:rPr lang="zh-TW" altLang="zh-TW" sz="2400" kern="100" dirty="0">
                <a:solidFill>
                  <a:srgbClr val="000000"/>
                </a:solidFill>
                <a:cs typeface="Calibri" panose="020F0502020204030204" pitchFamily="34" charset="0"/>
              </a:rPr>
              <a:t>的故事嗎？這是個中國流傳已久的民間故事，林玉山也是從小聽這個故事到大呢！在畫了好多維妙維肖的老虎形象後，他開始思考，除了要</a:t>
            </a:r>
            <a:r>
              <a:rPr lang="zh-TW" altLang="zh-TW" sz="24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畫</a:t>
            </a:r>
            <a:r>
              <a:rPr lang="zh-TW" altLang="zh-TW" sz="2400" kern="100" dirty="0">
                <a:solidFill>
                  <a:srgbClr val="000000"/>
                </a:solidFill>
                <a:cs typeface="Calibri" panose="020F0502020204030204" pitchFamily="34" charset="0"/>
              </a:rPr>
              <a:t>真的老虎</a:t>
            </a:r>
            <a:r>
              <a:rPr lang="zh-TW" altLang="zh-TW" sz="24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外</a:t>
            </a:r>
            <a:r>
              <a:rPr lang="zh-TW" altLang="zh-TW" sz="2400" kern="100" dirty="0">
                <a:solidFill>
                  <a:srgbClr val="000000"/>
                </a:solidFill>
                <a:cs typeface="Calibri" panose="020F0502020204030204" pitchFamily="34" charset="0"/>
              </a:rPr>
              <a:t>，也可以</a:t>
            </a:r>
            <a:r>
              <a:rPr lang="zh-TW" altLang="zh-TW" sz="24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從傳統中畫出幻想中的老虎，</a:t>
            </a:r>
            <a:r>
              <a:rPr lang="zh-TW" altLang="zh-TW" sz="2400" kern="100" dirty="0">
                <a:solidFill>
                  <a:srgbClr val="000000"/>
                </a:solidFill>
                <a:cs typeface="Calibri" panose="020F0502020204030204" pitchFamily="34" charset="0"/>
              </a:rPr>
              <a:t>於是他想起了虎姑婆的故事</a:t>
            </a:r>
            <a:r>
              <a:rPr lang="zh-TW" altLang="zh-TW" sz="24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。</a:t>
            </a:r>
            <a:r>
              <a:rPr lang="zh-TW" altLang="zh-TW" sz="2400" kern="100" dirty="0">
                <a:solidFill>
                  <a:srgbClr val="000000"/>
                </a:solidFill>
                <a:cs typeface="Calibri" panose="020F0502020204030204" pitchFamily="34" charset="0"/>
              </a:rPr>
              <a:t>他曾經表示過：「</a:t>
            </a:r>
            <a:r>
              <a:rPr lang="zh-TW" altLang="zh-TW" sz="2400" dirty="0">
                <a:solidFill>
                  <a:srgbClr val="000000"/>
                </a:solidFill>
                <a:cs typeface="新細明體" panose="02020500000000000000" pitchFamily="18" charset="-120"/>
              </a:rPr>
              <a:t>誰不知道虎姑婆？我從小就常常想到虎姑婆，</a:t>
            </a:r>
            <a:r>
              <a:rPr lang="zh-TW" altLang="zh-TW" sz="24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想著</a:t>
            </a:r>
            <a:r>
              <a:rPr lang="zh-TW" altLang="zh-TW" sz="2400" dirty="0">
                <a:solidFill>
                  <a:srgbClr val="000000"/>
                </a:solidFill>
                <a:cs typeface="新細明體" panose="02020500000000000000" pitchFamily="18" charset="-120"/>
              </a:rPr>
              <a:t>虎姑婆</a:t>
            </a:r>
            <a:r>
              <a:rPr lang="zh-TW" altLang="zh-TW" sz="24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到底</a:t>
            </a:r>
            <a:r>
              <a:rPr lang="zh-TW" altLang="zh-TW" sz="2400" dirty="0">
                <a:solidFill>
                  <a:srgbClr val="000000"/>
                </a:solidFill>
                <a:cs typeface="新細明體" panose="02020500000000000000" pitchFamily="18" charset="-120"/>
              </a:rPr>
              <a:t>長得是什麼樣子</a:t>
            </a:r>
            <a:r>
              <a:rPr lang="zh-TW" altLang="zh-TW" sz="24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？這樣一</a:t>
            </a:r>
            <a:r>
              <a:rPr lang="zh-TW" altLang="zh-TW" sz="2400" dirty="0">
                <a:solidFill>
                  <a:srgbClr val="000000"/>
                </a:solidFill>
                <a:cs typeface="新細明體" panose="02020500000000000000" pitchFamily="18" charset="-120"/>
              </a:rPr>
              <a:t>拖</a:t>
            </a:r>
            <a:r>
              <a:rPr lang="zh-TW" altLang="zh-TW" sz="24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快</a:t>
            </a:r>
            <a:r>
              <a:rPr lang="zh-TW" altLang="zh-TW" sz="2400" dirty="0">
                <a:solidFill>
                  <a:srgbClr val="000000"/>
                </a:solidFill>
                <a:cs typeface="新細明體" panose="02020500000000000000" pitchFamily="18" charset="-120"/>
              </a:rPr>
              <a:t>八十年，總算把她畫出來了</a:t>
            </a:r>
            <a:r>
              <a:rPr lang="zh-TW" altLang="zh-TW" sz="24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！</a:t>
            </a:r>
            <a:r>
              <a:rPr lang="zh-TW" altLang="zh-TW" sz="2400" dirty="0">
                <a:solidFill>
                  <a:srgbClr val="000000"/>
                </a:solidFill>
                <a:cs typeface="新細明體" panose="02020500000000000000" pitchFamily="18" charset="-120"/>
              </a:rPr>
              <a:t>」</a:t>
            </a:r>
            <a:r>
              <a:rPr lang="zh-TW" altLang="zh-TW" sz="24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從這幅作品可以得知，</a:t>
            </a:r>
            <a:r>
              <a:rPr lang="zh-TW" altLang="zh-TW" sz="2400" kern="100" dirty="0">
                <a:solidFill>
                  <a:srgbClr val="000000"/>
                </a:solidFill>
                <a:cs typeface="Calibri" panose="020F0502020204030204" pitchFamily="34" charset="0"/>
              </a:rPr>
              <a:t>他心中的虎姑婆是一位</a:t>
            </a:r>
            <a:r>
              <a:rPr lang="zh-TW" altLang="zh-TW" sz="24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穿著黑袍白褲的老阿嬤</a:t>
            </a:r>
            <a:r>
              <a:rPr lang="zh-TW" altLang="zh-TW" sz="2400" kern="100" dirty="0">
                <a:solidFill>
                  <a:srgbClr val="000000"/>
                </a:solidFill>
                <a:cs typeface="Calibri" panose="020F0502020204030204" pitchFamily="34" charset="0"/>
              </a:rPr>
              <a:t>，駝著身體，提著籃子，好像</a:t>
            </a:r>
            <a:r>
              <a:rPr lang="zh-TW" altLang="zh-TW" sz="24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正</a:t>
            </a:r>
            <a:r>
              <a:rPr lang="zh-TW" altLang="zh-TW" sz="2400" kern="100" dirty="0">
                <a:solidFill>
                  <a:srgbClr val="000000"/>
                </a:solidFill>
                <a:cs typeface="Calibri" panose="020F0502020204030204" pitchFamily="34" charset="0"/>
              </a:rPr>
              <a:t>趕著去廟裡拜拜</a:t>
            </a:r>
            <a:r>
              <a:rPr lang="zh-TW" altLang="zh-TW" sz="24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。有趣的是，</a:t>
            </a:r>
            <a:r>
              <a:rPr lang="zh-TW" altLang="zh-TW" sz="2400" kern="100" dirty="0">
                <a:solidFill>
                  <a:srgbClr val="000000"/>
                </a:solidFill>
                <a:cs typeface="Calibri" panose="020F0502020204030204" pitchFamily="34" charset="0"/>
              </a:rPr>
              <a:t>他還在畫幅</a:t>
            </a:r>
            <a:r>
              <a:rPr lang="zh-TW" altLang="zh-TW" sz="24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的</a:t>
            </a:r>
            <a:r>
              <a:rPr lang="zh-TW" altLang="zh-TW" sz="2400" kern="100" dirty="0">
                <a:solidFill>
                  <a:srgbClr val="000000"/>
                </a:solidFill>
                <a:cs typeface="Calibri" panose="020F0502020204030204" pitchFamily="34" charset="0"/>
              </a:rPr>
              <a:t>上方題了一首詩</a:t>
            </a:r>
            <a:r>
              <a:rPr lang="zh-TW" altLang="zh-TW" sz="24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，表示他的一些看法</a:t>
            </a:r>
            <a:r>
              <a:rPr lang="zh-TW" altLang="zh-TW" sz="2400" kern="100" dirty="0">
                <a:solidFill>
                  <a:srgbClr val="000000"/>
                </a:solidFill>
                <a:cs typeface="Calibri" panose="020F0502020204030204" pitchFamily="34" charset="0"/>
              </a:rPr>
              <a:t>。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998175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圖片 23" descr="S:\2013新游於藝\研究資料\郭雪湖\1928-圓山附近(絹本)-北美館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5063" y="460400"/>
            <a:ext cx="6119207" cy="3313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矩形 1"/>
          <p:cNvSpPr/>
          <p:nvPr/>
        </p:nvSpPr>
        <p:spPr>
          <a:xfrm>
            <a:off x="8752870" y="2645490"/>
            <a:ext cx="222368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1200"/>
              </a:lnSpc>
            </a:pPr>
            <a:r>
              <a:rPr lang="zh-TW" altLang="zh-TW" b="1" dirty="0">
                <a:solidFill>
                  <a:srgbClr val="FF0000"/>
                </a:solidFill>
              </a:rPr>
              <a:t>【圓山附近</a:t>
            </a:r>
            <a:r>
              <a:rPr lang="zh-TW" altLang="zh-TW" b="1" dirty="0" smtClean="0">
                <a:solidFill>
                  <a:srgbClr val="FF0000"/>
                </a:solidFill>
              </a:rPr>
              <a:t>】</a:t>
            </a:r>
            <a:endParaRPr lang="en-US" altLang="zh-TW" b="1" dirty="0" smtClean="0">
              <a:solidFill>
                <a:srgbClr val="FF0000"/>
              </a:solidFill>
            </a:endParaRPr>
          </a:p>
          <a:p>
            <a:pPr>
              <a:lnSpc>
                <a:spcPts val="1200"/>
              </a:lnSpc>
            </a:pPr>
            <a:endParaRPr lang="en-US" altLang="zh-TW" b="1" dirty="0">
              <a:solidFill>
                <a:srgbClr val="FF0000"/>
              </a:solidFill>
              <a:effectLst/>
            </a:endParaRPr>
          </a:p>
          <a:p>
            <a:pPr>
              <a:lnSpc>
                <a:spcPts val="1200"/>
              </a:lnSpc>
            </a:pPr>
            <a:endParaRPr lang="en-US" altLang="zh-TW" b="1" dirty="0" smtClean="0">
              <a:solidFill>
                <a:srgbClr val="FF0000"/>
              </a:solidFill>
            </a:endParaRPr>
          </a:p>
          <a:p>
            <a:pPr>
              <a:lnSpc>
                <a:spcPts val="1200"/>
              </a:lnSpc>
            </a:pPr>
            <a:r>
              <a:rPr lang="zh-TW" altLang="en-US" b="1" dirty="0" smtClean="0">
                <a:solidFill>
                  <a:srgbClr val="FF0000"/>
                </a:solidFill>
                <a:effectLst/>
              </a:rPr>
              <a:t>郭雪湖</a:t>
            </a:r>
            <a:r>
              <a:rPr lang="zh-TW" altLang="en-US" b="1" dirty="0">
                <a:solidFill>
                  <a:srgbClr val="FF0000"/>
                </a:solidFill>
                <a:effectLst/>
              </a:rPr>
              <a:t> </a:t>
            </a:r>
            <a:r>
              <a:rPr lang="en-US" altLang="zh-TW" b="1" dirty="0" smtClean="0">
                <a:solidFill>
                  <a:srgbClr val="FF0000"/>
                </a:solidFill>
                <a:effectLst/>
              </a:rPr>
              <a:t>/</a:t>
            </a:r>
            <a:r>
              <a:rPr lang="zh-TW" altLang="en-US" b="1" dirty="0" smtClean="0">
                <a:solidFill>
                  <a:srgbClr val="FF0000"/>
                </a:solidFill>
                <a:effectLst/>
              </a:rPr>
              <a:t> 膠彩</a:t>
            </a:r>
            <a:r>
              <a:rPr lang="zh-TW" altLang="en-US" b="1" dirty="0">
                <a:solidFill>
                  <a:srgbClr val="FF0000"/>
                </a:solidFill>
                <a:effectLst/>
              </a:rPr>
              <a:t>    </a:t>
            </a:r>
            <a:r>
              <a:rPr lang="en-US" altLang="zh-TW" b="1" dirty="0" smtClean="0">
                <a:solidFill>
                  <a:srgbClr val="FF0000"/>
                </a:solidFill>
                <a:effectLst/>
              </a:rPr>
              <a:t>192</a:t>
            </a:r>
            <a:r>
              <a:rPr lang="en-US" altLang="zh-TW" b="1" dirty="0">
                <a:solidFill>
                  <a:srgbClr val="FF0000"/>
                </a:solidFill>
                <a:effectLst/>
              </a:rPr>
              <a:t>8</a:t>
            </a:r>
            <a:endParaRPr lang="zh-TW" altLang="zh-TW" dirty="0">
              <a:effectLst/>
            </a:endParaRPr>
          </a:p>
        </p:txBody>
      </p:sp>
      <p:sp>
        <p:nvSpPr>
          <p:cNvPr id="3" name="矩形 2"/>
          <p:cNvSpPr/>
          <p:nvPr/>
        </p:nvSpPr>
        <p:spPr>
          <a:xfrm>
            <a:off x="876300" y="3877439"/>
            <a:ext cx="106553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400" kern="100" dirty="0">
                <a:solidFill>
                  <a:srgbClr val="000000"/>
                </a:solidFill>
                <a:latin typeface="新細明體" panose="02020500000000000000" pitchFamily="18" charset="-120"/>
                <a:cs typeface="Calibri" panose="020F0502020204030204" pitchFamily="34" charset="0"/>
              </a:rPr>
              <a:t>1927</a:t>
            </a:r>
            <a:r>
              <a:rPr lang="zh-TW" altLang="zh-TW" sz="2400" kern="100" dirty="0">
                <a:solidFill>
                  <a:srgbClr val="000000"/>
                </a:solidFill>
                <a:cs typeface="Calibri" panose="020F0502020204030204" pitchFamily="34" charset="0"/>
              </a:rPr>
              <a:t>年入選了第一屆的台展後，郭雪湖就</a:t>
            </a:r>
            <a:r>
              <a:rPr lang="zh-TW" altLang="zh-TW" sz="24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開始</a:t>
            </a:r>
            <a:r>
              <a:rPr lang="zh-TW" altLang="zh-TW" sz="2400" kern="100" dirty="0">
                <a:solidFill>
                  <a:srgbClr val="000000"/>
                </a:solidFill>
                <a:cs typeface="Calibri" panose="020F0502020204030204" pitchFamily="34" charset="0"/>
              </a:rPr>
              <a:t>想著要以更精采的作品繼續朝著第二屆台展邁進，他每天都走出戶外找尋寫生的靈感，這幅《圓山附近》正是一幅田園寫實之作，整幅</a:t>
            </a:r>
            <a:r>
              <a:rPr lang="zh-TW" altLang="zh-TW" sz="24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畫</a:t>
            </a:r>
            <a:r>
              <a:rPr lang="zh-TW" altLang="zh-TW" sz="2400" kern="100" dirty="0">
                <a:solidFill>
                  <a:srgbClr val="000000"/>
                </a:solidFill>
                <a:cs typeface="Calibri" panose="020F0502020204030204" pitchFamily="34" charset="0"/>
              </a:rPr>
              <a:t>以綠色為主調，為了表現出大自然的優美景緻與豐富層次，光是綠色他就用了好幾十種呢！仔細觀察</a:t>
            </a:r>
            <a:r>
              <a:rPr lang="zh-TW" altLang="zh-TW" sz="24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，還</a:t>
            </a:r>
            <a:r>
              <a:rPr lang="zh-TW" altLang="zh-TW" sz="2400" kern="100" dirty="0">
                <a:solidFill>
                  <a:srgbClr val="000000"/>
                </a:solidFill>
                <a:cs typeface="Calibri" panose="020F0502020204030204" pitchFamily="34" charset="0"/>
              </a:rPr>
              <a:t>可以在畫中的菜圃、山林小徑旁看到當時的台灣農作物</a:t>
            </a:r>
            <a:r>
              <a:rPr lang="zh-TW" altLang="zh-TW" sz="24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，像是</a:t>
            </a:r>
            <a:r>
              <a:rPr lang="zh-TW" altLang="zh-TW" sz="2400" kern="100" dirty="0">
                <a:solidFill>
                  <a:srgbClr val="000000"/>
                </a:solidFill>
                <a:cs typeface="Calibri" panose="020F0502020204030204" pitchFamily="34" charset="0"/>
              </a:rPr>
              <a:t>竹子、甘蔗、玉米等；右邊的小路經過鐵橋可通往圓山神社，也就是現在圓山大飯店</a:t>
            </a:r>
            <a:r>
              <a:rPr lang="zh-TW" altLang="zh-TW" sz="24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的</a:t>
            </a:r>
            <a:r>
              <a:rPr lang="zh-TW" altLang="zh-TW" sz="2400" kern="100" dirty="0">
                <a:solidFill>
                  <a:srgbClr val="000000"/>
                </a:solidFill>
                <a:cs typeface="Calibri" panose="020F0502020204030204" pitchFamily="34" charset="0"/>
              </a:rPr>
              <a:t>位置，左邊的明治橋現在也改建成中山橋</a:t>
            </a:r>
            <a:r>
              <a:rPr lang="zh-TW" altLang="zh-TW" sz="24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。不知道現在台北的圓山附近，還有沒有這樣的景象呢？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570448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李學樵1921蟹-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045" y="932983"/>
            <a:ext cx="2469355" cy="54464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矩形 1"/>
          <p:cNvSpPr/>
          <p:nvPr/>
        </p:nvSpPr>
        <p:spPr>
          <a:xfrm>
            <a:off x="3829050" y="1081789"/>
            <a:ext cx="29033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zh-TW" altLang="zh-TW" b="1" kern="100" dirty="0">
                <a:solidFill>
                  <a:srgbClr val="FF0000"/>
                </a:solidFill>
                <a:latin typeface="Times New Roman" panose="02020603050405020304" pitchFamily="18" charset="0"/>
              </a:rPr>
              <a:t>【蟹</a:t>
            </a:r>
            <a:r>
              <a:rPr lang="zh-TW" altLang="zh-TW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】</a:t>
            </a:r>
            <a:r>
              <a:rPr lang="zh-TW" altLang="en-US" b="1" kern="100" dirty="0">
                <a:solidFill>
                  <a:srgbClr val="FF0000"/>
                </a:solidFill>
                <a:latin typeface="Times New Roman" panose="02020603050405020304" pitchFamily="18" charset="0"/>
              </a:rPr>
              <a:t>李學</a:t>
            </a:r>
            <a:r>
              <a:rPr lang="zh-TW" altLang="en-US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樵 </a:t>
            </a:r>
            <a:r>
              <a:rPr lang="en-US" altLang="zh-TW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/</a:t>
            </a:r>
            <a:r>
              <a:rPr lang="zh-TW" altLang="en-US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水</a:t>
            </a:r>
            <a:r>
              <a:rPr lang="zh-TW" altLang="en-US" b="1" kern="100" dirty="0">
                <a:solidFill>
                  <a:srgbClr val="FF0000"/>
                </a:solidFill>
                <a:latin typeface="Times New Roman" panose="02020603050405020304" pitchFamily="18" charset="0"/>
              </a:rPr>
              <a:t>墨 </a:t>
            </a:r>
            <a:r>
              <a:rPr lang="zh-TW" altLang="en-US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  </a:t>
            </a:r>
            <a:r>
              <a:rPr lang="en-US" altLang="zh-TW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1921</a:t>
            </a:r>
            <a:endParaRPr lang="zh-TW" altLang="zh-TW" kern="100" dirty="0">
              <a:latin typeface="Times New Roman" panose="02020603050405020304" pitchFamily="18" charset="0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3829050" y="1653131"/>
            <a:ext cx="7391400" cy="2954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日治前期，畫家李學樵，是當時台北著名的文人，善於吟詩作畫，甚至創立「雙連吟社」。他是清末台北地區著名畫家朱少敬的得意門生，他的繪畫以一種粗放簡明、大筆寫意的風格為主，李學樵善於畫螃蟹，</a:t>
            </a:r>
            <a:r>
              <a:rPr kumimoji="0" lang="en-US" altLang="zh-TW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1923</a:t>
            </a:r>
            <a:r>
              <a:rPr kumimoji="0" lang="zh-TW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年日本</a:t>
            </a:r>
            <a:r>
              <a:rPr kumimoji="0" lang="zh-TW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裕仁皇太子（後來的日本昭和天皇）</a:t>
            </a:r>
            <a:r>
              <a:rPr kumimoji="0" lang="zh-TW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來台巡視時，曾經獻上一幅「百蟹圖」，在當時可說是一大盛事喔！</a:t>
            </a:r>
            <a:endParaRPr kumimoji="0" lang="zh-TW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829050" y="4809796"/>
            <a:ext cx="73914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文人水墨畫最講究的是線條與墨韻的美感。你可以由這幅作品當中看出李學樵在表現蘆草和螃蟹時，哪一種追求的是線條？哪一種才是表現筆墨的趣味呢？</a:t>
            </a:r>
            <a:endParaRPr kumimoji="0" lang="zh-TW" altLang="zh-TW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zh-TW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3110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3" descr="C:\Users\gign0015\Desktop\說明會圖檔\1930-南街殷賑(絹.膠彩)-北美館 - 複製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409575"/>
            <a:ext cx="3054350" cy="60820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矩形 1"/>
          <p:cNvSpPr/>
          <p:nvPr/>
        </p:nvSpPr>
        <p:spPr>
          <a:xfrm>
            <a:off x="4521200" y="1028462"/>
            <a:ext cx="36535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zh-TW" altLang="zh-TW" b="1" kern="100" dirty="0">
                <a:solidFill>
                  <a:srgbClr val="FF0000"/>
                </a:solidFill>
                <a:latin typeface="Times New Roman" panose="02020603050405020304" pitchFamily="18" charset="0"/>
              </a:rPr>
              <a:t>【南街殷賑</a:t>
            </a:r>
            <a:r>
              <a:rPr lang="zh-TW" altLang="zh-TW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】</a:t>
            </a:r>
            <a:r>
              <a:rPr lang="zh-TW" altLang="en-US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 郭雪湖 </a:t>
            </a:r>
            <a:r>
              <a:rPr lang="en-US" altLang="zh-TW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/</a:t>
            </a:r>
            <a:r>
              <a:rPr lang="zh-TW" altLang="en-US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膠彩   </a:t>
            </a:r>
            <a:r>
              <a:rPr lang="en-US" altLang="zh-TW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1930</a:t>
            </a:r>
            <a:endParaRPr lang="zh-TW" altLang="zh-TW" kern="100" dirty="0">
              <a:latin typeface="Times New Roman" panose="02020603050405020304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4521200" y="1529140"/>
            <a:ext cx="6908800" cy="47212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300"/>
              </a:lnSpc>
              <a:spcAft>
                <a:spcPts val="0"/>
              </a:spcAft>
            </a:pPr>
            <a:r>
              <a:rPr lang="zh-TW" altLang="zh-TW" sz="2400" kern="100" dirty="0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你有沒有曾在電視上看過，每到過年時節，</a:t>
            </a:r>
            <a:r>
              <a:rPr lang="zh-TW" altLang="zh-TW" sz="2400" kern="100" dirty="0">
                <a:solidFill>
                  <a:srgbClr val="000000"/>
                </a:solidFill>
                <a:latin typeface="Times New Roman" panose="02020603050405020304" pitchFamily="18" charset="0"/>
              </a:rPr>
              <a:t>迪化街就湧入大量辦年貨的人潮呢？</a:t>
            </a:r>
            <a:r>
              <a:rPr lang="zh-TW" altLang="zh-TW" sz="2400" kern="100" dirty="0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這幅《南街殷賑》的場景，</a:t>
            </a:r>
            <a:r>
              <a:rPr lang="zh-TW" altLang="zh-TW" sz="2400" kern="100" dirty="0">
                <a:solidFill>
                  <a:srgbClr val="000000"/>
                </a:solidFill>
                <a:latin typeface="Times New Roman" panose="02020603050405020304" pitchFamily="18" charset="0"/>
              </a:rPr>
              <a:t>就是</a:t>
            </a:r>
            <a:r>
              <a:rPr lang="zh-TW" altLang="zh-TW" sz="2400" kern="100" dirty="0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台北大稻埕</a:t>
            </a:r>
            <a:r>
              <a:rPr lang="zh-TW" altLang="zh-TW" sz="2400" kern="100" dirty="0">
                <a:solidFill>
                  <a:srgbClr val="000000"/>
                </a:solidFill>
                <a:latin typeface="Times New Roman" panose="02020603050405020304" pitchFamily="18" charset="0"/>
              </a:rPr>
              <a:t>的</a:t>
            </a:r>
            <a:r>
              <a:rPr lang="zh-TW" altLang="zh-TW" sz="2400" kern="100" dirty="0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迪化街喔！</a:t>
            </a:r>
            <a:r>
              <a:rPr lang="zh-TW" altLang="zh-TW" sz="2400" kern="100" dirty="0">
                <a:solidFill>
                  <a:srgbClr val="000000"/>
                </a:solidFill>
                <a:latin typeface="Times New Roman" panose="02020603050405020304" pitchFamily="18" charset="0"/>
              </a:rPr>
              <a:t>不同的是</a:t>
            </a:r>
            <a:r>
              <a:rPr lang="zh-TW" altLang="zh-TW" sz="2400" kern="100" dirty="0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郭雪湖描繪的是中元普渡時，</a:t>
            </a:r>
            <a:r>
              <a:rPr lang="zh-TW" altLang="zh-TW" sz="2400" kern="100" dirty="0">
                <a:solidFill>
                  <a:srgbClr val="000000"/>
                </a:solidFill>
                <a:latin typeface="Times New Roman" panose="02020603050405020304" pitchFamily="18" charset="0"/>
              </a:rPr>
              <a:t>在</a:t>
            </a:r>
            <a:r>
              <a:rPr lang="zh-TW" altLang="zh-TW" sz="2400" kern="100" dirty="0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市集上繁華熱鬧的景象</a:t>
            </a:r>
            <a:r>
              <a:rPr lang="zh-TW" altLang="zh-TW" sz="2400" kern="100" dirty="0">
                <a:solidFill>
                  <a:srgbClr val="000000"/>
                </a:solidFill>
                <a:latin typeface="Times New Roman" panose="02020603050405020304" pitchFamily="18" charset="0"/>
              </a:rPr>
              <a:t>。</a:t>
            </a:r>
            <a:r>
              <a:rPr lang="zh-TW" altLang="zh-TW" sz="2400" kern="100" dirty="0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細膩的畫風搭配以大紅、綠、赭色的傳統色調，</a:t>
            </a:r>
            <a:r>
              <a:rPr lang="zh-TW" altLang="zh-TW" sz="2400" kern="100" dirty="0">
                <a:solidFill>
                  <a:srgbClr val="000000"/>
                </a:solidFill>
                <a:latin typeface="Times New Roman" panose="02020603050405020304" pitchFamily="18" charset="0"/>
              </a:rPr>
              <a:t>有</a:t>
            </a:r>
            <a:r>
              <a:rPr lang="zh-TW" altLang="zh-TW" sz="2400" kern="100" dirty="0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強烈的鄉土民俗風味</a:t>
            </a:r>
            <a:r>
              <a:rPr lang="zh-TW" altLang="zh-TW" sz="2400" kern="100" dirty="0">
                <a:solidFill>
                  <a:srgbClr val="000000"/>
                </a:solidFill>
                <a:latin typeface="Times New Roman" panose="02020603050405020304" pitchFamily="18" charset="0"/>
              </a:rPr>
              <a:t>，</a:t>
            </a:r>
            <a:r>
              <a:rPr lang="zh-TW" altLang="zh-TW" sz="2400" kern="100" dirty="0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整條街上五花八門的店家招牌旗幟，搭配著滿街擁擠的人潮，</a:t>
            </a:r>
            <a:r>
              <a:rPr lang="zh-TW" altLang="zh-TW" sz="2400" kern="100" dirty="0">
                <a:solidFill>
                  <a:srgbClr val="000000"/>
                </a:solidFill>
                <a:latin typeface="Times New Roman" panose="02020603050405020304" pitchFamily="18" charset="0"/>
              </a:rPr>
              <a:t>實在</a:t>
            </a:r>
            <a:r>
              <a:rPr lang="zh-TW" altLang="zh-TW" sz="2400" kern="100" dirty="0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喧鬧無比</a:t>
            </a:r>
            <a:r>
              <a:rPr lang="zh-TW" altLang="zh-TW" sz="2400" kern="100" dirty="0">
                <a:solidFill>
                  <a:srgbClr val="000000"/>
                </a:solidFill>
                <a:latin typeface="Times New Roman" panose="02020603050405020304" pitchFamily="18" charset="0"/>
              </a:rPr>
              <a:t>呀！不知道你有沒有發現畫家的小祕密？</a:t>
            </a:r>
            <a:r>
              <a:rPr lang="zh-TW" altLang="zh-TW" sz="2400" kern="100" dirty="0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郭雪湖為了</a:t>
            </a:r>
            <a:r>
              <a:rPr lang="zh-TW" altLang="zh-TW" sz="2400" kern="100" dirty="0">
                <a:solidFill>
                  <a:srgbClr val="000000"/>
                </a:solidFill>
                <a:latin typeface="Times New Roman" panose="02020603050405020304" pitchFamily="18" charset="0"/>
              </a:rPr>
              <a:t>使</a:t>
            </a:r>
            <a:r>
              <a:rPr lang="zh-TW" altLang="zh-TW" sz="2400" kern="100" dirty="0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畫面</a:t>
            </a:r>
            <a:r>
              <a:rPr lang="zh-TW" altLang="zh-TW" sz="2400" kern="100" dirty="0">
                <a:solidFill>
                  <a:srgbClr val="000000"/>
                </a:solidFill>
                <a:latin typeface="Times New Roman" panose="02020603050405020304" pitchFamily="18" charset="0"/>
              </a:rPr>
              <a:t>更具可看</a:t>
            </a:r>
            <a:r>
              <a:rPr lang="zh-TW" altLang="zh-TW" sz="2400" kern="1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性</a:t>
            </a:r>
            <a:r>
              <a:rPr lang="zh-TW" altLang="zh-TW" sz="2400" kern="100" dirty="0" smtClean="0">
                <a:solidFill>
                  <a:srgbClr val="000000"/>
                </a:solidFill>
                <a:cs typeface="Calibri" panose="020F0502020204030204" pitchFamily="34" charset="0"/>
              </a:rPr>
              <a:t>，</a:t>
            </a:r>
            <a:r>
              <a:rPr lang="zh-TW" altLang="zh-TW" sz="2400" kern="100" dirty="0">
                <a:solidFill>
                  <a:srgbClr val="000000"/>
                </a:solidFill>
                <a:cs typeface="Calibri" panose="020F0502020204030204" pitchFamily="34" charset="0"/>
              </a:rPr>
              <a:t>將原本只有兩層樓的建築物多增蓋了一層呢！仔細觀察這幅作品，找找看，這</a:t>
            </a:r>
            <a:r>
              <a:rPr lang="zh-TW" altLang="zh-TW" sz="24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條</a:t>
            </a:r>
            <a:r>
              <a:rPr lang="zh-TW" altLang="zh-TW" sz="2400" kern="100" dirty="0">
                <a:solidFill>
                  <a:srgbClr val="000000"/>
                </a:solidFill>
                <a:cs typeface="Calibri" panose="020F0502020204030204" pitchFamily="34" charset="0"/>
              </a:rPr>
              <a:t>街上有多少間商店呢？販賣著多少種商品啊？</a:t>
            </a:r>
            <a:r>
              <a:rPr lang="zh-TW" altLang="zh-TW" sz="2400" kern="100" dirty="0">
                <a:solidFill>
                  <a:srgbClr val="215868"/>
                </a:solidFill>
                <a:cs typeface="Times New Roman" panose="02020603050405020304" pitchFamily="18" charset="0"/>
              </a:rPr>
              <a:t> 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838342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圖片 26" descr="S:\2013新游於藝\研究資料\郭雪湖\選件\1939-萊園春色(紙.膠彩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763" y="440015"/>
            <a:ext cx="3769088" cy="5706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矩形 1"/>
          <p:cNvSpPr/>
          <p:nvPr/>
        </p:nvSpPr>
        <p:spPr>
          <a:xfrm>
            <a:off x="4964266" y="888306"/>
            <a:ext cx="37112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zh-TW" altLang="zh-TW" b="1" kern="100" dirty="0">
                <a:solidFill>
                  <a:srgbClr val="FF0000"/>
                </a:solidFill>
                <a:latin typeface="Times New Roman" panose="02020603050405020304" pitchFamily="18" charset="0"/>
              </a:rPr>
              <a:t>【萊園春色</a:t>
            </a:r>
            <a:r>
              <a:rPr lang="zh-TW" altLang="zh-TW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】</a:t>
            </a:r>
            <a:r>
              <a:rPr lang="zh-TW" altLang="en-US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  郭雪湖 </a:t>
            </a:r>
            <a:r>
              <a:rPr lang="en-US" altLang="zh-TW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/</a:t>
            </a:r>
            <a:r>
              <a:rPr lang="zh-TW" altLang="en-US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膠彩   </a:t>
            </a:r>
            <a:r>
              <a:rPr lang="en-US" altLang="zh-TW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1939</a:t>
            </a:r>
            <a:endParaRPr lang="zh-TW" altLang="zh-TW" kern="100" dirty="0">
              <a:latin typeface="Times New Roman" panose="02020603050405020304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5105400" y="1257638"/>
            <a:ext cx="66294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zh-TW" sz="2400" kern="100" dirty="0">
                <a:solidFill>
                  <a:srgbClr val="000000"/>
                </a:solidFill>
                <a:cs typeface="Calibri" panose="020F0502020204030204" pitchFamily="34" charset="0"/>
              </a:rPr>
              <a:t>這是郭雪湖去霧峰林家花園遊玩時所畫下的花園一隅，他曾經說過，這美麗有特色的建築，值得用畫筆記錄下來，就是為了能讓更多人欣賞到。而善於運用色彩的他，為了表現古牆磚頭</a:t>
            </a:r>
            <a:r>
              <a:rPr lang="zh-TW" altLang="zh-TW" sz="24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的</a:t>
            </a:r>
            <a:r>
              <a:rPr lang="zh-TW" altLang="zh-TW" sz="2400" kern="100" dirty="0">
                <a:solidFill>
                  <a:srgbClr val="000000"/>
                </a:solidFill>
                <a:cs typeface="Calibri" panose="020F0502020204030204" pitchFamily="34" charset="0"/>
              </a:rPr>
              <a:t>老舊斑駁</a:t>
            </a:r>
            <a:r>
              <a:rPr lang="zh-TW" altLang="zh-TW" sz="24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和</a:t>
            </a:r>
            <a:r>
              <a:rPr lang="zh-TW" altLang="zh-TW" sz="2400" kern="100" dirty="0">
                <a:solidFill>
                  <a:srgbClr val="000000"/>
                </a:solidFill>
                <a:cs typeface="Calibri" panose="020F0502020204030204" pitchFamily="34" charset="0"/>
              </a:rPr>
              <a:t>老樹幹樹皮的層次感，他先塗上一層底色，</a:t>
            </a:r>
            <a:r>
              <a:rPr lang="zh-TW" altLang="zh-TW" sz="24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再乾擦上較深色的同色系</a:t>
            </a:r>
            <a:r>
              <a:rPr lang="zh-TW" altLang="zh-TW" sz="2400" kern="100" dirty="0">
                <a:solidFill>
                  <a:srgbClr val="000000"/>
                </a:solidFill>
                <a:cs typeface="Calibri" panose="020F0502020204030204" pitchFamily="34" charset="0"/>
              </a:rPr>
              <a:t>，</a:t>
            </a:r>
            <a:r>
              <a:rPr lang="zh-TW" altLang="zh-TW" sz="24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藉此</a:t>
            </a:r>
            <a:r>
              <a:rPr lang="zh-TW" altLang="zh-TW" sz="2400" kern="100" dirty="0">
                <a:solidFill>
                  <a:srgbClr val="000000"/>
                </a:solidFill>
                <a:cs typeface="Calibri" panose="020F0502020204030204" pitchFamily="34" charset="0"/>
              </a:rPr>
              <a:t>表現出斑剝</a:t>
            </a:r>
            <a:r>
              <a:rPr lang="zh-TW" altLang="zh-TW" sz="24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的效果</a:t>
            </a:r>
            <a:r>
              <a:rPr lang="zh-TW" altLang="zh-TW" sz="2400" kern="100" dirty="0">
                <a:solidFill>
                  <a:srgbClr val="000000"/>
                </a:solidFill>
                <a:cs typeface="Calibri" panose="020F0502020204030204" pitchFamily="34" charset="0"/>
              </a:rPr>
              <a:t>；而在造型的表現上，</a:t>
            </a:r>
            <a:r>
              <a:rPr lang="zh-TW" altLang="zh-TW" sz="24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也轉向</a:t>
            </a:r>
            <a:r>
              <a:rPr lang="zh-TW" altLang="zh-TW" sz="2400" kern="100" dirty="0">
                <a:solidFill>
                  <a:srgbClr val="000000"/>
                </a:solidFill>
                <a:cs typeface="Calibri" panose="020F0502020204030204" pitchFamily="34" charset="0"/>
              </a:rPr>
              <a:t>以幾何、大塊面的方式去簡化物體，</a:t>
            </a:r>
            <a:r>
              <a:rPr lang="zh-TW" altLang="zh-TW" sz="24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開始</a:t>
            </a:r>
            <a:r>
              <a:rPr lang="zh-TW" altLang="zh-TW" sz="2400" kern="100" dirty="0">
                <a:solidFill>
                  <a:srgbClr val="000000"/>
                </a:solidFill>
                <a:cs typeface="Calibri" panose="020F0502020204030204" pitchFamily="34" charset="0"/>
              </a:rPr>
              <a:t>進入他繪畫的轉變期。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361916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圖片 203" descr="郭雪湖-百合圖1957 膠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962" y="1101814"/>
            <a:ext cx="3623715" cy="457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矩形 1"/>
          <p:cNvSpPr/>
          <p:nvPr/>
        </p:nvSpPr>
        <p:spPr>
          <a:xfrm>
            <a:off x="718307" y="5870833"/>
            <a:ext cx="33650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zh-TW" altLang="zh-TW" b="1" kern="100" dirty="0">
                <a:solidFill>
                  <a:srgbClr val="FF0000"/>
                </a:solidFill>
                <a:latin typeface="Times New Roman" panose="02020603050405020304" pitchFamily="18" charset="0"/>
              </a:rPr>
              <a:t>【百合</a:t>
            </a:r>
            <a:r>
              <a:rPr lang="zh-TW" altLang="zh-TW" b="1" kern="100">
                <a:solidFill>
                  <a:srgbClr val="FF0000"/>
                </a:solidFill>
                <a:latin typeface="Times New Roman" panose="02020603050405020304" pitchFamily="18" charset="0"/>
              </a:rPr>
              <a:t>圖</a:t>
            </a:r>
            <a:r>
              <a:rPr lang="zh-TW" altLang="zh-TW" b="1" kern="100" smtClean="0">
                <a:solidFill>
                  <a:srgbClr val="FF0000"/>
                </a:solidFill>
                <a:latin typeface="Times New Roman" panose="02020603050405020304" pitchFamily="18" charset="0"/>
              </a:rPr>
              <a:t>】</a:t>
            </a:r>
            <a:r>
              <a:rPr lang="zh-TW" altLang="en-US" b="1" kern="100" smtClean="0">
                <a:solidFill>
                  <a:srgbClr val="FF0000"/>
                </a:solidFill>
                <a:latin typeface="Times New Roman" panose="02020603050405020304" pitchFamily="18" charset="0"/>
              </a:rPr>
              <a:t>  郭雪湖 </a:t>
            </a:r>
            <a:r>
              <a:rPr lang="en-US" altLang="zh-TW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/</a:t>
            </a:r>
            <a:r>
              <a:rPr lang="zh-TW" altLang="en-US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膠彩  </a:t>
            </a:r>
            <a:r>
              <a:rPr lang="en-US" altLang="zh-TW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1942</a:t>
            </a:r>
            <a:endParaRPr lang="zh-TW" altLang="zh-TW" kern="100" dirty="0">
              <a:latin typeface="Times New Roman" panose="02020603050405020304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4508500" y="1281837"/>
            <a:ext cx="70231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zh-TW" altLang="zh-TW" sz="2400" kern="100" dirty="0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郭雪湖的花卉系列作品中，他</a:t>
            </a:r>
            <a:r>
              <a:rPr lang="zh-TW" altLang="zh-TW" sz="2400" kern="100" dirty="0">
                <a:solidFill>
                  <a:srgbClr val="000000"/>
                </a:solidFill>
                <a:latin typeface="Times New Roman" panose="02020603050405020304" pitchFamily="18" charset="0"/>
              </a:rPr>
              <a:t>透</a:t>
            </a:r>
            <a:r>
              <a:rPr lang="zh-TW" altLang="zh-TW" sz="2400" kern="100" dirty="0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過描繪花卉，</a:t>
            </a:r>
            <a:r>
              <a:rPr lang="zh-TW" altLang="zh-TW" sz="2400" kern="100" dirty="0">
                <a:solidFill>
                  <a:srgbClr val="000000"/>
                </a:solidFill>
                <a:latin typeface="Times New Roman" panose="02020603050405020304" pitchFamily="18" charset="0"/>
              </a:rPr>
              <a:t>來</a:t>
            </a:r>
            <a:r>
              <a:rPr lang="zh-TW" altLang="zh-TW" sz="2400" kern="100" dirty="0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實踐對於色彩的實驗與研究。他非常重視不論是色彩簡單的花，或是華麗鮮艷的花，</a:t>
            </a:r>
            <a:r>
              <a:rPr lang="zh-TW" altLang="zh-TW" sz="2400" kern="100" dirty="0">
                <a:solidFill>
                  <a:srgbClr val="000000"/>
                </a:solidFill>
                <a:latin typeface="Times New Roman" panose="02020603050405020304" pitchFamily="18" charset="0"/>
              </a:rPr>
              <a:t>都要</a:t>
            </a:r>
            <a:r>
              <a:rPr lang="zh-TW" altLang="zh-TW" sz="2400" kern="100" dirty="0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與</a:t>
            </a:r>
            <a:r>
              <a:rPr lang="zh-TW" altLang="zh-TW" sz="2400" kern="100" dirty="0">
                <a:solidFill>
                  <a:srgbClr val="000000"/>
                </a:solidFill>
                <a:latin typeface="Times New Roman" panose="02020603050405020304" pitchFamily="18" charset="0"/>
              </a:rPr>
              <a:t>搭配</a:t>
            </a:r>
            <a:r>
              <a:rPr lang="zh-TW" altLang="zh-TW" sz="2400" kern="100" dirty="0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的花瓶之間產生一種互補關係</a:t>
            </a:r>
            <a:r>
              <a:rPr lang="zh-TW" altLang="zh-TW" sz="2400" kern="100" dirty="0">
                <a:solidFill>
                  <a:srgbClr val="000000"/>
                </a:solidFill>
                <a:latin typeface="Times New Roman" panose="02020603050405020304" pitchFamily="18" charset="0"/>
              </a:rPr>
              <a:t>。</a:t>
            </a:r>
            <a:r>
              <a:rPr lang="zh-TW" altLang="zh-TW" sz="2400" kern="100" dirty="0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所以</a:t>
            </a:r>
            <a:r>
              <a:rPr lang="zh-TW" altLang="zh-TW" sz="2400" kern="100" dirty="0">
                <a:solidFill>
                  <a:srgbClr val="000000"/>
                </a:solidFill>
                <a:latin typeface="Times New Roman" panose="02020603050405020304" pitchFamily="18" charset="0"/>
              </a:rPr>
              <a:t>，</a:t>
            </a:r>
            <a:r>
              <a:rPr lang="zh-TW" altLang="zh-TW" sz="2400" kern="100" dirty="0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他總是會精心描繪花瓶，為的是要能顯現出花朵的美感</a:t>
            </a:r>
            <a:r>
              <a:rPr lang="zh-TW" altLang="zh-TW" sz="2400" kern="100" dirty="0">
                <a:solidFill>
                  <a:srgbClr val="000000"/>
                </a:solidFill>
                <a:latin typeface="Times New Roman" panose="02020603050405020304" pitchFamily="18" charset="0"/>
              </a:rPr>
              <a:t>；</a:t>
            </a:r>
            <a:r>
              <a:rPr lang="zh-TW" altLang="zh-TW" sz="2400" kern="100" dirty="0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也會</a:t>
            </a:r>
            <a:r>
              <a:rPr lang="zh-TW" altLang="zh-TW" sz="2400" kern="100" dirty="0">
                <a:solidFill>
                  <a:srgbClr val="000000"/>
                </a:solidFill>
                <a:latin typeface="Times New Roman" panose="02020603050405020304" pitchFamily="18" charset="0"/>
              </a:rPr>
              <a:t>安排瓶花放置在什麼顏色的背景下，成功</a:t>
            </a:r>
            <a:r>
              <a:rPr lang="zh-TW" altLang="zh-TW" sz="2400" kern="100" dirty="0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營造出帶給觀眾的視覺感受。</a:t>
            </a:r>
            <a:endParaRPr lang="zh-TW" altLang="zh-TW" sz="2400" kern="100" dirty="0">
              <a:latin typeface="Times New Roman" panose="02020603050405020304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4508500" y="4479835"/>
            <a:ext cx="67945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zh-TW" sz="2400" kern="100" dirty="0">
                <a:solidFill>
                  <a:srgbClr val="000000"/>
                </a:solidFill>
                <a:cs typeface="Calibri" panose="020F0502020204030204" pitchFamily="34" charset="0"/>
              </a:rPr>
              <a:t>有著「百年好合」象徵之意的百合花，</a:t>
            </a:r>
            <a:r>
              <a:rPr lang="zh-TW" altLang="zh-TW" sz="24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插</a:t>
            </a:r>
            <a:r>
              <a:rPr lang="zh-TW" altLang="zh-TW" sz="2400" kern="100" dirty="0">
                <a:solidFill>
                  <a:srgbClr val="000000"/>
                </a:solidFill>
                <a:cs typeface="Calibri" panose="020F0502020204030204" pitchFamily="34" charset="0"/>
              </a:rPr>
              <a:t>在青</a:t>
            </a:r>
            <a:r>
              <a:rPr lang="zh-TW" altLang="zh-TW" sz="24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花瓷瓶中</a:t>
            </a:r>
            <a:r>
              <a:rPr lang="zh-TW" altLang="zh-TW" sz="2400" kern="100" dirty="0">
                <a:solidFill>
                  <a:srgbClr val="000000"/>
                </a:solidFill>
                <a:cs typeface="Calibri" panose="020F0502020204030204" pitchFamily="34" charset="0"/>
              </a:rPr>
              <a:t>，在白、綠、青等冷色系中，配上赭色帶金的背景，將</a:t>
            </a:r>
            <a:r>
              <a:rPr lang="zh-TW" altLang="zh-TW" sz="24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綻放的</a:t>
            </a:r>
            <a:r>
              <a:rPr lang="zh-TW" altLang="zh-TW" sz="2400" kern="100" dirty="0">
                <a:solidFill>
                  <a:srgbClr val="000000"/>
                </a:solidFill>
                <a:cs typeface="Calibri" panose="020F0502020204030204" pitchFamily="34" charset="0"/>
              </a:rPr>
              <a:t>百合花襯托得格外</a:t>
            </a:r>
            <a:r>
              <a:rPr lang="zh-TW" altLang="zh-TW" sz="24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金碧輝煌</a:t>
            </a:r>
            <a:r>
              <a:rPr lang="zh-TW" altLang="zh-TW" sz="2400" kern="100" dirty="0">
                <a:solidFill>
                  <a:srgbClr val="000000"/>
                </a:solidFill>
                <a:cs typeface="Calibri" panose="020F0502020204030204" pitchFamily="34" charset="0"/>
              </a:rPr>
              <a:t>。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89247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圖片 202" descr="早春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961" y="1282700"/>
            <a:ext cx="4929147" cy="3576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矩形 1"/>
          <p:cNvSpPr/>
          <p:nvPr/>
        </p:nvSpPr>
        <p:spPr>
          <a:xfrm>
            <a:off x="675539" y="5162034"/>
            <a:ext cx="32496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zh-TW" altLang="zh-TW" b="1" kern="100" dirty="0">
                <a:solidFill>
                  <a:srgbClr val="FF0000"/>
                </a:solidFill>
                <a:latin typeface="Times New Roman" panose="02020603050405020304" pitchFamily="18" charset="0"/>
              </a:rPr>
              <a:t>【早春</a:t>
            </a:r>
            <a:r>
              <a:rPr lang="zh-TW" altLang="zh-TW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】</a:t>
            </a:r>
            <a:r>
              <a:rPr lang="zh-TW" altLang="en-US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 郭雪湖 </a:t>
            </a:r>
            <a:r>
              <a:rPr lang="en-US" altLang="zh-TW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/</a:t>
            </a:r>
            <a:r>
              <a:rPr lang="zh-TW" altLang="en-US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膠彩    </a:t>
            </a:r>
            <a:r>
              <a:rPr lang="en-US" altLang="zh-TW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1942</a:t>
            </a:r>
            <a:endParaRPr lang="zh-TW" altLang="zh-TW" kern="100" dirty="0">
              <a:latin typeface="Times New Roman" panose="02020603050405020304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5670509" y="485339"/>
            <a:ext cx="6096000" cy="612738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zh-TW" altLang="zh-TW" sz="2400" kern="100" dirty="0">
                <a:solidFill>
                  <a:srgbClr val="000000"/>
                </a:solidFill>
                <a:latin typeface="Times New Roman" panose="02020603050405020304" pitchFamily="18" charset="0"/>
              </a:rPr>
              <a:t>這幅《早春》描繪的是台北市的中崙</a:t>
            </a:r>
            <a:r>
              <a:rPr lang="en-US" altLang="zh-TW" sz="2400" kern="100" dirty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zh-TW" altLang="zh-TW" sz="2400" kern="100" dirty="0">
                <a:solidFill>
                  <a:srgbClr val="000000"/>
                </a:solidFill>
                <a:latin typeface="Times New Roman" panose="02020603050405020304" pitchFamily="18" charset="0"/>
              </a:rPr>
              <a:t>現在的八德路一帶</a:t>
            </a:r>
            <a:r>
              <a:rPr lang="en-US" altLang="zh-TW" sz="2400" kern="100" dirty="0">
                <a:solidFill>
                  <a:srgbClr val="000000"/>
                </a:solidFill>
                <a:latin typeface="Times New Roman" panose="02020603050405020304" pitchFamily="18" charset="0"/>
              </a:rPr>
              <a:t>)</a:t>
            </a:r>
            <a:r>
              <a:rPr lang="zh-TW" altLang="zh-TW" sz="2400" kern="100" dirty="0">
                <a:solidFill>
                  <a:srgbClr val="000000"/>
                </a:solidFill>
                <a:latin typeface="Times New Roman" panose="02020603050405020304" pitchFamily="18" charset="0"/>
              </a:rPr>
              <a:t>，如今高樓林立的城市景觀，其實在</a:t>
            </a:r>
            <a:r>
              <a:rPr lang="en-US" altLang="zh-TW" sz="2400" kern="100" dirty="0">
                <a:solidFill>
                  <a:srgbClr val="000000"/>
                </a:solidFill>
                <a:latin typeface="Times New Roman" panose="02020603050405020304" pitchFamily="18" charset="0"/>
              </a:rPr>
              <a:t>70</a:t>
            </a:r>
            <a:r>
              <a:rPr lang="zh-TW" altLang="zh-TW" sz="2400" kern="100" dirty="0">
                <a:solidFill>
                  <a:srgbClr val="000000"/>
                </a:solidFill>
                <a:latin typeface="Times New Roman" panose="02020603050405020304" pitchFamily="18" charset="0"/>
              </a:rPr>
              <a:t>年前竟是如此幽靜的農村景象。這幅作品可說是郭雪湖描繪台灣早期農村景色的代表作，他以一種自創的描繪筆法</a:t>
            </a:r>
            <a:endParaRPr lang="zh-TW" altLang="zh-TW" sz="2400" kern="100" dirty="0">
              <a:latin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zh-TW" altLang="zh-TW" sz="24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來處理畫面的景物，他先以淡墨勾勒農舍、水塘、農田、花草樹木的輪廓，然後再平塗上鮮麗的色彩，讓畫面帶有一種平面圖案的趣味，展現他求新求變的創作特色喔！仔細做個比較，這件作品與《圓山附近》，經過比較後是不是更加簡化和平面化呢？</a:t>
            </a:r>
            <a:r>
              <a:rPr lang="zh-TW" altLang="zh-TW" sz="2400" kern="1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181225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圖片 29" descr="S:\2013新游於藝\研究資料\郭雪湖\選件\1978-峽谷溪聲(太魯閣)(紙.膠彩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970" y="994631"/>
            <a:ext cx="4362723" cy="4902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矩形 1"/>
          <p:cNvSpPr/>
          <p:nvPr/>
        </p:nvSpPr>
        <p:spPr>
          <a:xfrm>
            <a:off x="4978400" y="1428234"/>
            <a:ext cx="36535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zh-TW" altLang="zh-TW" b="1" kern="100" dirty="0">
                <a:solidFill>
                  <a:srgbClr val="FF0000"/>
                </a:solidFill>
                <a:latin typeface="Times New Roman" panose="02020603050405020304" pitchFamily="18" charset="0"/>
              </a:rPr>
              <a:t>【峽谷溪聲</a:t>
            </a:r>
            <a:r>
              <a:rPr lang="zh-TW" altLang="zh-TW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】</a:t>
            </a:r>
            <a:r>
              <a:rPr lang="zh-TW" altLang="en-US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 郭雪湖 </a:t>
            </a:r>
            <a:r>
              <a:rPr lang="en-US" altLang="zh-TW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/</a:t>
            </a:r>
            <a:r>
              <a:rPr lang="zh-TW" altLang="en-US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膠彩   </a:t>
            </a:r>
            <a:r>
              <a:rPr lang="en-US" altLang="zh-TW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1985</a:t>
            </a:r>
            <a:endParaRPr lang="zh-TW" altLang="zh-TW" kern="100" dirty="0">
              <a:latin typeface="Times New Roman" panose="02020603050405020304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4978400" y="1797566"/>
            <a:ext cx="6426200" cy="40992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500"/>
              </a:lnSpc>
            </a:pPr>
            <a:r>
              <a:rPr lang="zh-TW" altLang="zh-TW" sz="2400" kern="100" dirty="0">
                <a:solidFill>
                  <a:srgbClr val="000000"/>
                </a:solidFill>
                <a:cs typeface="Calibri" panose="020F0502020204030204" pitchFamily="34" charset="0"/>
              </a:rPr>
              <a:t>有一段時期</a:t>
            </a:r>
            <a:r>
              <a:rPr lang="zh-TW" altLang="zh-TW" sz="24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，</a:t>
            </a:r>
            <a:r>
              <a:rPr lang="zh-TW" altLang="zh-TW" sz="2400" kern="100" dirty="0">
                <a:solidFill>
                  <a:srgbClr val="000000"/>
                </a:solidFill>
                <a:cs typeface="Calibri" panose="020F0502020204030204" pitchFamily="34" charset="0"/>
              </a:rPr>
              <a:t>郭雪湖經常以阿里山、中部橫貫公路的題材進行創作，運用色彩得宜的郭雪湖，在這幅《峽谷溪聲》以一種灰色調去創作，藉由不同的深淺顏色，與簡化的色塊，表現出太魯閣層層堆疊</a:t>
            </a:r>
            <a:r>
              <a:rPr lang="zh-TW" altLang="zh-TW" sz="24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及</a:t>
            </a:r>
            <a:r>
              <a:rPr lang="zh-TW" altLang="zh-TW" sz="2400" kern="100" dirty="0">
                <a:solidFill>
                  <a:srgbClr val="000000"/>
                </a:solidFill>
                <a:cs typeface="Calibri" panose="020F0502020204030204" pitchFamily="34" charset="0"/>
              </a:rPr>
              <a:t>獨特的岩壁造型，</a:t>
            </a:r>
            <a:r>
              <a:rPr lang="zh-TW" altLang="zh-TW" sz="24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也因為</a:t>
            </a:r>
            <a:r>
              <a:rPr lang="zh-TW" altLang="zh-TW" sz="2400" kern="100" dirty="0">
                <a:solidFill>
                  <a:srgbClr val="000000"/>
                </a:solidFill>
                <a:cs typeface="Calibri" panose="020F0502020204030204" pitchFamily="34" charset="0"/>
              </a:rPr>
              <a:t>膠彩顏料是以礦石研磨而成的，</a:t>
            </a:r>
            <a:r>
              <a:rPr lang="zh-TW" altLang="zh-TW" sz="24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所以</a:t>
            </a:r>
            <a:r>
              <a:rPr lang="zh-TW" altLang="zh-TW" sz="2400" kern="100" dirty="0">
                <a:solidFill>
                  <a:srgbClr val="000000"/>
                </a:solidFill>
                <a:cs typeface="Calibri" panose="020F0502020204030204" pitchFamily="34" charset="0"/>
              </a:rPr>
              <a:t>更能展現出岩壁礦石的光澤與觸感</a:t>
            </a:r>
            <a:r>
              <a:rPr lang="zh-TW" altLang="zh-TW" sz="24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。</a:t>
            </a:r>
            <a:r>
              <a:rPr lang="zh-TW" altLang="zh-TW" sz="2400" kern="100" dirty="0">
                <a:solidFill>
                  <a:srgbClr val="000000"/>
                </a:solidFill>
                <a:cs typeface="Calibri" panose="020F0502020204030204" pitchFamily="34" charset="0"/>
              </a:rPr>
              <a:t>郭雪湖在後期的作品多以簡潔</a:t>
            </a:r>
            <a:r>
              <a:rPr lang="zh-TW" altLang="zh-TW" sz="24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和</a:t>
            </a:r>
            <a:r>
              <a:rPr lang="zh-TW" altLang="zh-TW" sz="2400" kern="100" dirty="0">
                <a:solidFill>
                  <a:srgbClr val="000000"/>
                </a:solidFill>
                <a:cs typeface="Calibri" panose="020F0502020204030204" pitchFamily="34" charset="0"/>
              </a:rPr>
              <a:t>幾何的造型</a:t>
            </a:r>
            <a:r>
              <a:rPr lang="zh-TW" altLang="zh-TW" sz="24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，經由嘗試實驗後，所創立一種新的自我風格。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952204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圖片 205" descr="郭雪湖-赤崁樓暮色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63" y="1066800"/>
            <a:ext cx="4704439" cy="41333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矩形 1"/>
          <p:cNvSpPr/>
          <p:nvPr/>
        </p:nvSpPr>
        <p:spPr>
          <a:xfrm>
            <a:off x="932525" y="5581134"/>
            <a:ext cx="38395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zh-TW" b="1" kern="100" dirty="0">
                <a:solidFill>
                  <a:srgbClr val="FF0000"/>
                </a:solidFill>
                <a:cs typeface="Times New Roman" panose="02020603050405020304" pitchFamily="18" charset="0"/>
              </a:rPr>
              <a:t>【赤崁樓暮色</a:t>
            </a:r>
            <a:r>
              <a:rPr lang="zh-TW" altLang="zh-TW" b="1" kern="10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】</a:t>
            </a:r>
            <a:r>
              <a:rPr lang="zh-TW" altLang="en-US" b="1" kern="10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 郭雪湖 </a:t>
            </a:r>
            <a:r>
              <a:rPr lang="en-US" altLang="zh-TW" b="1" kern="10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/</a:t>
            </a:r>
            <a:r>
              <a:rPr lang="zh-TW" altLang="en-US" b="1" kern="10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 膠彩   </a:t>
            </a:r>
            <a:r>
              <a:rPr lang="en-US" altLang="zh-TW" b="1" kern="10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1986</a:t>
            </a:r>
            <a:endParaRPr lang="zh-TW" altLang="en-US" dirty="0"/>
          </a:p>
        </p:txBody>
      </p:sp>
      <p:sp>
        <p:nvSpPr>
          <p:cNvPr id="3" name="矩形 2"/>
          <p:cNvSpPr/>
          <p:nvPr/>
        </p:nvSpPr>
        <p:spPr>
          <a:xfrm>
            <a:off x="5459546" y="931039"/>
            <a:ext cx="6096000" cy="526297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TW" altLang="zh-TW" sz="2400" kern="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晚年的郭雪湖住在美國，除了一貫出外寫生的繪畫習慣，畫了美國住家附近的景色</a:t>
            </a:r>
            <a:r>
              <a:rPr lang="zh-TW" altLang="zh-TW" sz="24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和</a:t>
            </a:r>
            <a:r>
              <a:rPr lang="zh-TW" altLang="zh-TW" sz="2400" kern="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旅遊的風光，對於他朝思暮想的家鄉景緻，</a:t>
            </a:r>
            <a:r>
              <a:rPr lang="zh-TW" altLang="zh-TW" sz="24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在</a:t>
            </a:r>
            <a:r>
              <a:rPr lang="zh-TW" altLang="zh-TW" sz="2400" kern="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晚年</a:t>
            </a:r>
            <a:r>
              <a:rPr lang="zh-TW" altLang="zh-TW" sz="24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也經</a:t>
            </a:r>
            <a:r>
              <a:rPr lang="zh-TW" altLang="zh-TW" sz="2400" kern="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常出現，</a:t>
            </a:r>
            <a:r>
              <a:rPr lang="zh-TW" altLang="zh-TW" sz="24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畫中傍晚時刻的台南赤崁樓，在門口外聚集的小吃攤販，看看攤位的擺設與人物的穿著，就可以知道過去跟現在的差異。</a:t>
            </a:r>
            <a:r>
              <a:rPr lang="zh-TW" altLang="zh-TW" sz="2400" kern="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為了要記錄美好的家鄉，他創作</a:t>
            </a:r>
            <a:r>
              <a:rPr lang="zh-TW" altLang="zh-TW" sz="24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了</a:t>
            </a:r>
            <a:r>
              <a:rPr lang="zh-TW" altLang="zh-TW" sz="2400" kern="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許多回憶中的台灣風光</a:t>
            </a:r>
            <a:r>
              <a:rPr lang="zh-TW" altLang="zh-TW" sz="24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，令人</a:t>
            </a:r>
            <a:r>
              <a:rPr lang="zh-TW" altLang="zh-TW" sz="2400" kern="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驚訝的是，他筆下的台灣並沒有隨著時間遷移而有所改變，</a:t>
            </a:r>
            <a:r>
              <a:rPr lang="zh-TW" altLang="zh-TW" sz="24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而</a:t>
            </a:r>
            <a:r>
              <a:rPr lang="zh-TW" altLang="zh-TW" sz="2400" kern="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是永遠停留在他出生</a:t>
            </a:r>
            <a:r>
              <a:rPr lang="zh-TW" altLang="zh-TW" sz="24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、</a:t>
            </a:r>
            <a:r>
              <a:rPr lang="zh-TW" altLang="zh-TW" sz="2400" kern="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成長的日治時代。他自己說</a:t>
            </a:r>
            <a:r>
              <a:rPr lang="zh-TW" altLang="zh-TW" sz="2400" kern="10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n-US" altLang="zh-TW" sz="2400" kern="100" dirty="0">
                <a:solidFill>
                  <a:srgbClr val="000000"/>
                </a:solidFill>
                <a:latin typeface="新細明體" panose="02020500000000000000" pitchFamily="18" charset="-120"/>
                <a:cs typeface="Times New Roman" panose="02020603050405020304" pitchFamily="18" charset="0"/>
              </a:rPr>
              <a:t>:</a:t>
            </a:r>
            <a:r>
              <a:rPr lang="zh-TW" altLang="zh-TW" sz="2400" kern="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「這是留給後人可以認識這片土地的方法</a:t>
            </a:r>
            <a:r>
              <a:rPr lang="zh-TW" altLang="zh-TW" sz="24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。</a:t>
            </a:r>
            <a:r>
              <a:rPr lang="zh-TW" altLang="zh-TW" sz="2400" kern="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」但</a:t>
            </a:r>
            <a:r>
              <a:rPr lang="zh-TW" altLang="zh-TW" sz="24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是，</a:t>
            </a:r>
            <a:r>
              <a:rPr lang="zh-TW" altLang="zh-TW" sz="2400" kern="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我們更相信這是畫家內心的一種回顧</a:t>
            </a:r>
            <a:r>
              <a:rPr lang="zh-TW" altLang="zh-TW" sz="24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，以及</a:t>
            </a:r>
            <a:r>
              <a:rPr lang="zh-TW" altLang="zh-TW" sz="2400" kern="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對家鄉的記憶與深刻的情感。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345346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123745734 (1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75" y="1558984"/>
            <a:ext cx="5013325" cy="40416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矩形 1"/>
          <p:cNvSpPr/>
          <p:nvPr/>
        </p:nvSpPr>
        <p:spPr>
          <a:xfrm>
            <a:off x="5826855" y="1558984"/>
            <a:ext cx="45768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zh-TW" altLang="zh-TW" b="1" kern="100" dirty="0">
                <a:solidFill>
                  <a:srgbClr val="FF0000"/>
                </a:solidFill>
                <a:latin typeface="Times New Roman" panose="02020603050405020304" pitchFamily="18" charset="0"/>
              </a:rPr>
              <a:t>【阿里山</a:t>
            </a:r>
            <a:r>
              <a:rPr lang="en-US" altLang="zh-TW" b="1" kern="100" dirty="0">
                <a:solidFill>
                  <a:srgbClr val="FF0000"/>
                </a:solidFill>
                <a:latin typeface="Times New Roman" panose="02020603050405020304" pitchFamily="18" charset="0"/>
              </a:rPr>
              <a:t>1800</a:t>
            </a:r>
            <a:r>
              <a:rPr lang="zh-TW" altLang="zh-TW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】</a:t>
            </a:r>
            <a:r>
              <a:rPr lang="zh-TW" altLang="en-US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洪天宇 </a:t>
            </a:r>
            <a:r>
              <a:rPr lang="en-US" altLang="zh-TW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/</a:t>
            </a:r>
            <a:r>
              <a:rPr lang="zh-TW" altLang="en-US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鋁版壓克力    </a:t>
            </a:r>
            <a:r>
              <a:rPr lang="en-US" altLang="zh-TW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2013</a:t>
            </a:r>
            <a:endParaRPr lang="zh-TW" altLang="zh-TW" kern="100" dirty="0">
              <a:latin typeface="Times New Roman" panose="02020603050405020304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5640253" y="2000151"/>
            <a:ext cx="6096000" cy="429803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ts val="3300"/>
              </a:lnSpc>
              <a:spcAft>
                <a:spcPts val="0"/>
              </a:spcAft>
            </a:pPr>
            <a:r>
              <a:rPr lang="zh-TW" altLang="zh-TW" sz="2400" kern="100" dirty="0">
                <a:solidFill>
                  <a:srgbClr val="000000"/>
                </a:solidFill>
                <a:latin typeface="Times New Roman" panose="02020603050405020304" pitchFamily="18" charset="0"/>
              </a:rPr>
              <a:t>你曾經搭乘小火車到過阿里山看日出嗎？你知道嗎？其實阿里山的鐵路是在日治時期為了將山上的木材往下送而建設的。原始的阿里山</a:t>
            </a:r>
            <a:r>
              <a:rPr lang="zh-TW" altLang="zh-TW" sz="2400" kern="1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上</a:t>
            </a:r>
            <a:r>
              <a:rPr lang="zh-TW" altLang="zh-TW" sz="2400" kern="10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，</a:t>
            </a:r>
            <a:r>
              <a:rPr lang="zh-TW" altLang="zh-TW" sz="24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是一大片的森林生態，但隨著工業化、觀光業的發展，一步步的自然生態面貌有了不一樣的變化，經由藝術家洪天宇，一系列的連作作品，一步步來了解阿里山的歷史，同時也感受到藝術家要透過這一系列的作品與特有的留白創作手法，告訴觀眾環境保護的重要觀念。</a:t>
            </a:r>
            <a:endParaRPr lang="zh-TW" altLang="en-US" sz="2400" dirty="0"/>
          </a:p>
        </p:txBody>
      </p:sp>
      <p:sp>
        <p:nvSpPr>
          <p:cNvPr id="5" name="矩形 4"/>
          <p:cNvSpPr/>
          <p:nvPr/>
        </p:nvSpPr>
        <p:spPr>
          <a:xfrm>
            <a:off x="485775" y="562630"/>
            <a:ext cx="30572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zh-TW" altLang="en-US" sz="2800" kern="100" dirty="0" smtClean="0">
                <a:solidFill>
                  <a:srgbClr val="7030A0"/>
                </a:solidFill>
                <a:latin typeface="華康POP1體W5" panose="040B0509000000000000" pitchFamily="81" charset="-120"/>
                <a:ea typeface="華康POP1體W5" panose="040B0509000000000000" pitchFamily="81" charset="-120"/>
              </a:rPr>
              <a:t>我是接班人  系列</a:t>
            </a:r>
            <a:endParaRPr lang="zh-TW" altLang="zh-TW" sz="2800" kern="100" dirty="0">
              <a:solidFill>
                <a:srgbClr val="7030A0"/>
              </a:solidFill>
              <a:latin typeface="華康POP1體W5" panose="040B0509000000000000" pitchFamily="81" charset="-120"/>
              <a:ea typeface="華康POP1體W5" panose="040B0509000000000000" pitchFamily="81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31488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12374574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063" y="1305997"/>
            <a:ext cx="4833182" cy="389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矩形 1"/>
          <p:cNvSpPr/>
          <p:nvPr/>
        </p:nvSpPr>
        <p:spPr>
          <a:xfrm>
            <a:off x="373063" y="5397500"/>
            <a:ext cx="47868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zh-TW" altLang="zh-TW" b="1" kern="100" dirty="0">
                <a:solidFill>
                  <a:srgbClr val="FF0000"/>
                </a:solidFill>
                <a:latin typeface="Times New Roman" panose="02020603050405020304" pitchFamily="18" charset="0"/>
              </a:rPr>
              <a:t>【阿里山</a:t>
            </a:r>
            <a:r>
              <a:rPr lang="en-US" altLang="zh-TW" b="1" kern="100" dirty="0">
                <a:solidFill>
                  <a:srgbClr val="FF0000"/>
                </a:solidFill>
                <a:latin typeface="Times New Roman" panose="02020603050405020304" pitchFamily="18" charset="0"/>
              </a:rPr>
              <a:t>1900</a:t>
            </a:r>
            <a:r>
              <a:rPr lang="zh-TW" altLang="zh-TW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】</a:t>
            </a:r>
            <a:r>
              <a:rPr lang="zh-TW" altLang="en-US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洪天宇 </a:t>
            </a:r>
            <a:r>
              <a:rPr lang="en-US" altLang="zh-TW" b="1" kern="100" dirty="0">
                <a:solidFill>
                  <a:srgbClr val="FF0000"/>
                </a:solidFill>
                <a:latin typeface="Times New Roman" panose="02020603050405020304" pitchFamily="18" charset="0"/>
              </a:rPr>
              <a:t>/</a:t>
            </a:r>
            <a:r>
              <a:rPr lang="zh-TW" altLang="en-US" b="1" kern="100" dirty="0">
                <a:solidFill>
                  <a:srgbClr val="FF0000"/>
                </a:solidFill>
                <a:latin typeface="Times New Roman" panose="02020603050405020304" pitchFamily="18" charset="0"/>
              </a:rPr>
              <a:t> 鋁版壓克力    </a:t>
            </a:r>
            <a:r>
              <a:rPr lang="en-US" altLang="zh-TW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2013</a:t>
            </a:r>
            <a:endParaRPr lang="zh-TW" altLang="zh-TW" kern="100" dirty="0">
              <a:latin typeface="Times New Roman" panose="02020603050405020304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5524500" y="1032451"/>
            <a:ext cx="6451600" cy="5144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300"/>
              </a:lnSpc>
            </a:pPr>
            <a:r>
              <a:rPr lang="zh-TW" altLang="zh-TW" sz="24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日治時期，因為日本人的統治，整個台灣社會開始了許多建設，也有了很多神社的設立，這些建築所使用的木材多為阿里山上往下運送的建材。這件《阿里山</a:t>
            </a:r>
            <a:r>
              <a:rPr lang="en-US" altLang="zh-TW" sz="24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1900</a:t>
            </a:r>
            <a:r>
              <a:rPr lang="zh-TW" altLang="zh-TW" sz="24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》作品，鐵路與運送木材的火車，將原始的森林大肆破壞，洪天宇以他最著名的「留白」手法，表達大自然被人為破壞、有機物件的介入等，畫面中我們可以清楚看到完全白色的鐵軌，白色綑綁木材的鐵鍊，和砍伐而來將要運下山的木材，帶有一種詭異的藍白紫色調，對照上幅的原始模樣是不是差距很大？接著我們看下一幅作品，看看發生了什麼事？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069016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 descr="12374576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109" y="1134926"/>
            <a:ext cx="5357226" cy="432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矩形 1"/>
          <p:cNvSpPr/>
          <p:nvPr/>
        </p:nvSpPr>
        <p:spPr>
          <a:xfrm>
            <a:off x="940807" y="5614252"/>
            <a:ext cx="451918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zh-TW" altLang="zh-TW" b="1" kern="100" dirty="0">
                <a:solidFill>
                  <a:srgbClr val="FF0000"/>
                </a:solidFill>
                <a:latin typeface="Times New Roman" panose="02020603050405020304" pitchFamily="18" charset="0"/>
              </a:rPr>
              <a:t>【阿里山</a:t>
            </a:r>
            <a:r>
              <a:rPr lang="en-US" altLang="zh-TW" b="1" kern="100" dirty="0">
                <a:solidFill>
                  <a:srgbClr val="FF0000"/>
                </a:solidFill>
                <a:latin typeface="Times New Roman" panose="02020603050405020304" pitchFamily="18" charset="0"/>
              </a:rPr>
              <a:t>2000</a:t>
            </a:r>
            <a:r>
              <a:rPr lang="zh-TW" altLang="zh-TW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】</a:t>
            </a:r>
            <a:r>
              <a:rPr lang="zh-TW" altLang="en-US" b="1" kern="100" dirty="0">
                <a:solidFill>
                  <a:srgbClr val="FF0000"/>
                </a:solidFill>
                <a:latin typeface="Times New Roman" panose="02020603050405020304" pitchFamily="18" charset="0"/>
              </a:rPr>
              <a:t>洪天宇 </a:t>
            </a:r>
            <a:r>
              <a:rPr lang="en-US" altLang="zh-TW" b="1" kern="100" dirty="0">
                <a:solidFill>
                  <a:srgbClr val="FF0000"/>
                </a:solidFill>
                <a:latin typeface="Times New Roman" panose="02020603050405020304" pitchFamily="18" charset="0"/>
              </a:rPr>
              <a:t>/</a:t>
            </a:r>
            <a:r>
              <a:rPr lang="zh-TW" altLang="en-US" b="1" kern="100" dirty="0">
                <a:solidFill>
                  <a:srgbClr val="FF0000"/>
                </a:solidFill>
                <a:latin typeface="Times New Roman" panose="02020603050405020304" pitchFamily="18" charset="0"/>
              </a:rPr>
              <a:t> 鋁版壓克力    </a:t>
            </a:r>
            <a:r>
              <a:rPr lang="en-US" altLang="zh-TW" b="1" kern="100" dirty="0">
                <a:solidFill>
                  <a:srgbClr val="FF0000"/>
                </a:solidFill>
                <a:latin typeface="Times New Roman" panose="02020603050405020304" pitchFamily="18" charset="0"/>
              </a:rPr>
              <a:t>2013</a:t>
            </a:r>
            <a:endParaRPr lang="zh-TW" altLang="zh-TW" kern="100" dirty="0">
              <a:latin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zh-TW" altLang="zh-TW" kern="100" dirty="0">
              <a:latin typeface="Times New Roman" panose="02020603050405020304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5998576" y="1312726"/>
            <a:ext cx="5825124" cy="47474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300"/>
              </a:lnSpc>
            </a:pPr>
            <a:r>
              <a:rPr lang="zh-TW" altLang="zh-TW" sz="22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隨著砍伐業的沒落，現在阿里山的火車主要是以載運觀光人潮為主。我們從這幅作品中看到，阿里山上的櫻花開得茂盛，觀光客也多著迷於此美麗的景色，然而洪天宇卻在這美麗風光上，留下一大片的空白，這樣強烈的畫面對比，強調出人為的破壞、大型機械的介入。他希望可以透過一系列的連作作品、與畫面強而有力的震撼，喚醒生活在台灣這塊土地上的人們，更重視思考人類文明進步的當下，生態環境保護的重要性，並認真思索人與大自然之間共存的關係。</a:t>
            </a:r>
            <a:endParaRPr lang="zh-TW" altLang="en-US" sz="2200" dirty="0"/>
          </a:p>
        </p:txBody>
      </p:sp>
    </p:spTree>
    <p:extLst>
      <p:ext uri="{BB962C8B-B14F-4D97-AF65-F5344CB8AC3E}">
        <p14:creationId xmlns:p14="http://schemas.microsoft.com/office/powerpoint/2010/main" val="2916544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 descr="消逝的記憶  木抽屜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549" y="1043769"/>
            <a:ext cx="5149851" cy="42900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矩形 1"/>
          <p:cNvSpPr/>
          <p:nvPr/>
        </p:nvSpPr>
        <p:spPr>
          <a:xfrm>
            <a:off x="5626100" y="1043769"/>
            <a:ext cx="55002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zh-TW" altLang="zh-TW" b="1" kern="100" dirty="0">
                <a:solidFill>
                  <a:srgbClr val="FF0000"/>
                </a:solidFill>
                <a:latin typeface="Times New Roman" panose="02020603050405020304" pitchFamily="18" charset="0"/>
              </a:rPr>
              <a:t>【消逝的記憶</a:t>
            </a:r>
            <a:r>
              <a:rPr lang="zh-TW" altLang="zh-TW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】</a:t>
            </a:r>
            <a:r>
              <a:rPr lang="zh-TW" altLang="en-US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 黃步青 </a:t>
            </a:r>
            <a:r>
              <a:rPr lang="en-US" altLang="zh-TW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/</a:t>
            </a:r>
            <a:r>
              <a:rPr lang="zh-TW" altLang="en-US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木抽屜、影像、樹枝   </a:t>
            </a:r>
            <a:r>
              <a:rPr lang="en-US" altLang="zh-TW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2008</a:t>
            </a:r>
            <a:endParaRPr lang="zh-TW" altLang="zh-TW" kern="100" dirty="0">
              <a:latin typeface="Times New Roman" panose="02020603050405020304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5626100" y="1493798"/>
            <a:ext cx="6096000" cy="390106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ts val="3300"/>
              </a:lnSpc>
            </a:pPr>
            <a:r>
              <a:rPr lang="zh-TW" altLang="zh-TW" sz="2200" kern="100" dirty="0">
                <a:solidFill>
                  <a:srgbClr val="000000"/>
                </a:solidFill>
                <a:cs typeface="Calibri" panose="020F0502020204030204" pitchFamily="34" charset="0"/>
              </a:rPr>
              <a:t>黃步青出生於彰化鹿港，師大美術系畢業後</a:t>
            </a:r>
            <a:r>
              <a:rPr lang="zh-TW" altLang="zh-TW" sz="22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，在</a:t>
            </a:r>
            <a:r>
              <a:rPr lang="en-US" altLang="zh-TW" sz="2200" kern="100" dirty="0">
                <a:solidFill>
                  <a:srgbClr val="000000"/>
                </a:solidFill>
                <a:latin typeface="新細明體" panose="02020500000000000000" pitchFamily="18" charset="-120"/>
                <a:cs typeface="Calibri" panose="020F0502020204030204" pitchFamily="34" charset="0"/>
              </a:rPr>
              <a:t>1981</a:t>
            </a:r>
            <a:r>
              <a:rPr lang="zh-TW" altLang="zh-TW" sz="2200" kern="100" dirty="0">
                <a:solidFill>
                  <a:srgbClr val="000000"/>
                </a:solidFill>
                <a:cs typeface="Calibri" panose="020F0502020204030204" pitchFamily="34" charset="0"/>
              </a:rPr>
              <a:t>年就前往法國繼續深造；早期的黃步青還是使用素描進行創作，</a:t>
            </a:r>
            <a:r>
              <a:rPr lang="en-US" altLang="zh-TW" sz="2200" kern="100" dirty="0">
                <a:solidFill>
                  <a:srgbClr val="000000"/>
                </a:solidFill>
                <a:cs typeface="Calibri" panose="020F0502020204030204" pitchFamily="34" charset="0"/>
              </a:rPr>
              <a:t>1987</a:t>
            </a:r>
            <a:r>
              <a:rPr lang="zh-TW" altLang="zh-TW" sz="2200" kern="100" dirty="0">
                <a:solidFill>
                  <a:srgbClr val="000000"/>
                </a:solidFill>
                <a:cs typeface="Calibri" panose="020F0502020204030204" pitchFamily="34" charset="0"/>
              </a:rPr>
              <a:t>年從法國返回台灣後，他就開始以當時前衛的裝置手法進行創作，透過他所挑選過、進行組合裝置的物件，能夠創造</a:t>
            </a:r>
            <a:r>
              <a:rPr lang="zh-TW" altLang="zh-TW" sz="22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出</a:t>
            </a:r>
            <a:r>
              <a:rPr lang="zh-TW" altLang="zh-TW" sz="2200" kern="100" dirty="0">
                <a:solidFill>
                  <a:srgbClr val="000000"/>
                </a:solidFill>
                <a:cs typeface="Calibri" panose="020F0502020204030204" pitchFamily="34" charset="0"/>
              </a:rPr>
              <a:t>環境</a:t>
            </a:r>
            <a:r>
              <a:rPr lang="zh-TW" altLang="zh-TW" sz="22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與</a:t>
            </a:r>
            <a:r>
              <a:rPr lang="zh-TW" altLang="zh-TW" sz="2200" kern="100" dirty="0">
                <a:solidFill>
                  <a:srgbClr val="000000"/>
                </a:solidFill>
                <a:cs typeface="Calibri" panose="020F0502020204030204" pitchFamily="34" charset="0"/>
              </a:rPr>
              <a:t>人之間的不同對話</a:t>
            </a:r>
            <a:r>
              <a:rPr lang="zh-TW" altLang="zh-TW" sz="22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。然而，</a:t>
            </a:r>
            <a:r>
              <a:rPr lang="zh-TW" altLang="zh-TW" sz="2200" kern="100" dirty="0">
                <a:solidFill>
                  <a:srgbClr val="000000"/>
                </a:solidFill>
                <a:cs typeface="Calibri" panose="020F0502020204030204" pitchFamily="34" charset="0"/>
              </a:rPr>
              <a:t>在他一直關注的創作題材</a:t>
            </a:r>
            <a:r>
              <a:rPr lang="zh-TW" altLang="zh-TW" sz="22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中</a:t>
            </a:r>
            <a:r>
              <a:rPr lang="zh-TW" altLang="zh-TW" sz="2200" kern="100" dirty="0">
                <a:solidFill>
                  <a:srgbClr val="000000"/>
                </a:solidFill>
                <a:cs typeface="Calibri" panose="020F0502020204030204" pitchFamily="34" charset="0"/>
              </a:rPr>
              <a:t>總是脫離不了</a:t>
            </a:r>
            <a:r>
              <a:rPr lang="zh-TW" altLang="zh-TW" sz="22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「家鄉」！</a:t>
            </a:r>
            <a:r>
              <a:rPr lang="zh-TW" altLang="zh-TW" sz="2200" kern="100" dirty="0">
                <a:solidFill>
                  <a:srgbClr val="000000"/>
                </a:solidFill>
                <a:cs typeface="Calibri" panose="020F0502020204030204" pitchFamily="34" charset="0"/>
              </a:rPr>
              <a:t>不論是早期繪製鹿港的生活景象、小鎮風景，還是</a:t>
            </a:r>
            <a:r>
              <a:rPr lang="zh-TW" altLang="zh-TW" sz="22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這件著名的裝置藝術作品</a:t>
            </a:r>
            <a:r>
              <a:rPr lang="zh-TW" altLang="zh-TW" sz="2200" kern="100" dirty="0">
                <a:solidFill>
                  <a:srgbClr val="000000"/>
                </a:solidFill>
                <a:cs typeface="Calibri" panose="020F0502020204030204" pitchFamily="34" charset="0"/>
              </a:rPr>
              <a:t>《消逝的記憶</a:t>
            </a:r>
            <a:r>
              <a:rPr lang="zh-TW" altLang="zh-TW" sz="2200" kern="100" dirty="0" smtClean="0">
                <a:solidFill>
                  <a:srgbClr val="000000"/>
                </a:solidFill>
                <a:cs typeface="Calibri" panose="020F0502020204030204" pitchFamily="34" charset="0"/>
              </a:rPr>
              <a:t>》</a:t>
            </a:r>
            <a:r>
              <a:rPr lang="zh-TW" altLang="en-US" sz="2200" kern="100" dirty="0" smtClean="0">
                <a:solidFill>
                  <a:srgbClr val="000000"/>
                </a:solidFill>
                <a:cs typeface="Calibri" panose="020F0502020204030204" pitchFamily="34" charset="0"/>
              </a:rPr>
              <a:t>。</a:t>
            </a:r>
            <a:endParaRPr lang="zh-TW" altLang="en-US" sz="2200" dirty="0"/>
          </a:p>
        </p:txBody>
      </p:sp>
      <p:sp>
        <p:nvSpPr>
          <p:cNvPr id="4" name="矩形 3"/>
          <p:cNvSpPr/>
          <p:nvPr/>
        </p:nvSpPr>
        <p:spPr>
          <a:xfrm>
            <a:off x="1271124" y="5475563"/>
            <a:ext cx="10577976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300"/>
              </a:lnSpc>
            </a:pPr>
            <a:r>
              <a:rPr lang="zh-TW" altLang="zh-TW" sz="2200" kern="100" dirty="0">
                <a:solidFill>
                  <a:srgbClr val="000000"/>
                </a:solidFill>
                <a:cs typeface="Calibri" panose="020F0502020204030204" pitchFamily="34" charset="0"/>
              </a:rPr>
              <a:t>他總是關注著</a:t>
            </a:r>
            <a:r>
              <a:rPr lang="zh-TW" altLang="zh-TW" sz="22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自己家鄉的土地情感。這件創作是</a:t>
            </a:r>
            <a:r>
              <a:rPr lang="zh-TW" altLang="zh-TW" sz="2200" kern="100" dirty="0">
                <a:solidFill>
                  <a:srgbClr val="000000"/>
                </a:solidFill>
                <a:cs typeface="Calibri" panose="020F0502020204030204" pitchFamily="34" charset="0"/>
              </a:rPr>
              <a:t>利用抽屜收藏的概念，將許多老照片置於其中，拼湊出記憶中的一棵樹，是不是相當有趣且</a:t>
            </a:r>
            <a:r>
              <a:rPr lang="zh-TW" altLang="zh-TW" sz="22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富</a:t>
            </a:r>
            <a:r>
              <a:rPr lang="zh-TW" altLang="zh-TW" sz="2200" kern="100" dirty="0">
                <a:solidFill>
                  <a:srgbClr val="000000"/>
                </a:solidFill>
                <a:cs typeface="Calibri" panose="020F0502020204030204" pitchFamily="34" charset="0"/>
              </a:rPr>
              <a:t>有創意</a:t>
            </a:r>
            <a:r>
              <a:rPr lang="zh-TW" altLang="zh-TW" sz="22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？</a:t>
            </a:r>
            <a:r>
              <a:rPr lang="zh-TW" altLang="zh-TW" sz="2200" kern="100" dirty="0">
                <a:solidFill>
                  <a:srgbClr val="215868"/>
                </a:solidFill>
                <a:cs typeface="Times New Roman" panose="02020603050405020304" pitchFamily="18" charset="0"/>
              </a:rPr>
              <a:t> </a:t>
            </a:r>
            <a:endParaRPr lang="zh-TW" altLang="en-US" sz="2200" dirty="0"/>
          </a:p>
        </p:txBody>
      </p:sp>
    </p:spTree>
    <p:extLst>
      <p:ext uri="{BB962C8B-B14F-4D97-AF65-F5344CB8AC3E}">
        <p14:creationId xmlns:p14="http://schemas.microsoft.com/office/powerpoint/2010/main" val="2831472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圖片 1" descr="臺灣次高山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784" y="742078"/>
            <a:ext cx="4533204" cy="3044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5"/>
          <p:cNvSpPr>
            <a:spLocks noChangeArrowheads="1"/>
          </p:cNvSpPr>
          <p:nvPr/>
        </p:nvSpPr>
        <p:spPr bwMode="auto">
          <a:xfrm>
            <a:off x="4954806" y="1293912"/>
            <a:ext cx="6411912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石川欽一郎是日治時期任教於師範學校美術科的老師，也是</a:t>
            </a:r>
            <a:r>
              <a:rPr kumimoji="0" lang="zh-TW" altLang="zh-TW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把西洋繪畫引入台灣最主要的關鍵人物</a:t>
            </a:r>
            <a:r>
              <a:rPr kumimoji="0" lang="zh-TW" altLang="zh-TW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。他開啟了走出教室，用心觀察這片土地與周遭環境的寫生之路</a:t>
            </a:r>
            <a:r>
              <a:rPr kumimoji="0" lang="zh-TW" altLang="zh-TW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，</a:t>
            </a:r>
            <a:r>
              <a:rPr kumimoji="0" lang="zh-TW" altLang="zh-TW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讓台灣的新美術運動，漸漸從傳統的水墨臨摹，踏入</a:t>
            </a:r>
            <a:r>
              <a:rPr kumimoji="0" lang="zh-TW" altLang="zh-TW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強調觀察寫生的美術教育</a:t>
            </a:r>
            <a:r>
              <a:rPr kumimoji="0" lang="zh-TW" altLang="zh-TW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。</a:t>
            </a:r>
            <a:endParaRPr kumimoji="0" lang="zh-TW" altLang="zh-TW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6"/>
          <p:cNvSpPr>
            <a:spLocks noChangeArrowheads="1"/>
          </p:cNvSpPr>
          <p:nvPr/>
        </p:nvSpPr>
        <p:spPr bwMode="auto">
          <a:xfrm>
            <a:off x="1956018" y="3786902"/>
            <a:ext cx="941070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曾在英國學習水彩畫的他，非常善於捕捉台灣的景色，</a:t>
            </a:r>
            <a:r>
              <a:rPr kumimoji="0" lang="zh-TW" altLang="zh-TW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具有渲染效果的技法剛好能呈現炎熱潮濕的氣候，所以留下許多描繪台灣風景的作品。</a:t>
            </a:r>
            <a:endParaRPr kumimoji="0" lang="zh-TW" altLang="en-U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新細明體" panose="02020500000000000000" pitchFamily="18" charset="-12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像這幅</a:t>
            </a:r>
            <a:r>
              <a:rPr kumimoji="0" lang="en-US" altLang="zh-TW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《</a:t>
            </a:r>
            <a:r>
              <a:rPr kumimoji="0" lang="zh-TW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臺灣次高山</a:t>
            </a:r>
            <a:r>
              <a:rPr kumimoji="0" lang="en-US" altLang="zh-TW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》</a:t>
            </a:r>
            <a:r>
              <a:rPr kumimoji="0" lang="zh-TW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，畫的是台中、苗栗之間的雪山，雪山是全台灣第二高峰，所以當裕仁皇太子訪台時就命名為「次高山」。仔細看，遠處有樹叢和兩間民屋，屋前有人和溪流；遠山留白的山崚線顯露出雪光之美，加上濃淡變化的色彩，讓畫面具有豐富的層次感。</a:t>
            </a:r>
            <a:r>
              <a:rPr kumimoji="0" lang="zh-TW" alt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endParaRPr kumimoji="0" lang="zh-TW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5132606" y="863025"/>
            <a:ext cx="4809330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1200"/>
              </a:lnSpc>
            </a:pPr>
            <a:r>
              <a:rPr lang="zh-TW" altLang="zh-TW" b="1" dirty="0">
                <a:solidFill>
                  <a:srgbClr val="FF0000"/>
                </a:solidFill>
              </a:rPr>
              <a:t>【</a:t>
            </a:r>
            <a:r>
              <a:rPr lang="zh-TW" altLang="zh-TW" b="1" dirty="0">
                <a:solidFill>
                  <a:srgbClr val="FF0000"/>
                </a:solidFill>
                <a:cs typeface="Calibri" panose="020F0502020204030204" pitchFamily="34" charset="0"/>
              </a:rPr>
              <a:t>臺灣次高山</a:t>
            </a:r>
            <a:r>
              <a:rPr lang="zh-TW" altLang="zh-TW" b="1" dirty="0" smtClean="0">
                <a:solidFill>
                  <a:srgbClr val="FF0000"/>
                </a:solidFill>
              </a:rPr>
              <a:t>】</a:t>
            </a:r>
            <a:r>
              <a:rPr lang="zh-TW" altLang="en-US" b="1" dirty="0" smtClean="0">
                <a:solidFill>
                  <a:srgbClr val="FF0000"/>
                </a:solidFill>
              </a:rPr>
              <a:t>  日籍老師 石川欽一郎 </a:t>
            </a:r>
            <a:r>
              <a:rPr lang="en-US" altLang="zh-TW" b="1" dirty="0" smtClean="0">
                <a:solidFill>
                  <a:srgbClr val="FF0000"/>
                </a:solidFill>
              </a:rPr>
              <a:t>/</a:t>
            </a:r>
            <a:r>
              <a:rPr lang="zh-TW" altLang="en-US" b="1" dirty="0" smtClean="0">
                <a:solidFill>
                  <a:srgbClr val="FF0000"/>
                </a:solidFill>
              </a:rPr>
              <a:t> 水彩  </a:t>
            </a:r>
            <a:endParaRPr lang="zh-TW" altLang="zh-TW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585031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 descr="C:\Users\gign0015\Desktop\說明會圖檔\李明則-左營蓮池塘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961" y="627063"/>
            <a:ext cx="10458077" cy="280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矩形 1"/>
          <p:cNvSpPr/>
          <p:nvPr/>
        </p:nvSpPr>
        <p:spPr>
          <a:xfrm>
            <a:off x="751531" y="3630136"/>
            <a:ext cx="49231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zh-TW" altLang="zh-TW" b="1" kern="100" dirty="0">
                <a:solidFill>
                  <a:srgbClr val="FF0000"/>
                </a:solidFill>
                <a:latin typeface="Times New Roman" panose="02020603050405020304" pitchFamily="18" charset="0"/>
              </a:rPr>
              <a:t>【左營蓮池潭</a:t>
            </a:r>
            <a:r>
              <a:rPr lang="zh-TW" altLang="zh-TW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】</a:t>
            </a:r>
            <a:r>
              <a:rPr lang="zh-TW" altLang="en-US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  李明則 </a:t>
            </a:r>
            <a:r>
              <a:rPr lang="en-US" altLang="zh-TW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/</a:t>
            </a:r>
            <a:r>
              <a:rPr lang="zh-TW" altLang="en-US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壓克力、畫布    </a:t>
            </a:r>
            <a:r>
              <a:rPr lang="en-US" altLang="zh-TW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2004</a:t>
            </a:r>
            <a:endParaRPr lang="zh-TW" altLang="zh-TW" kern="100" dirty="0">
              <a:latin typeface="Times New Roman" panose="02020603050405020304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866960" y="4075668"/>
            <a:ext cx="10651939" cy="23774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000"/>
              </a:lnSpc>
            </a:pPr>
            <a:r>
              <a:rPr lang="zh-TW" altLang="zh-TW" sz="22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李明則長期住在高雄左營的眷村，自己的畫室就靠近著名的觀光景點蓮池潭。運用他主觀的想像力，來詮釋他觀察到的台灣社會與風俗民情，各種民間故事、傳說、民俗典故和武俠漫畫情節</a:t>
            </a:r>
            <a:r>
              <a:rPr lang="en-US" altLang="zh-TW" sz="22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…</a:t>
            </a:r>
            <a:r>
              <a:rPr lang="zh-TW" altLang="zh-TW" sz="22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等，有著穿著古裝的仙骨道人、有著代表中國儒家思想的至聖先師孔子，通通都畫進這些風景地標物上，形成一個奇幻有趣的想像世界。仔細觀察，畫裡還有哪些有趣的人物和景物？如果能對照陳進所畫的《春秋閣》，所繪的也是同樣的地點，這兩件前後差距近</a:t>
            </a:r>
            <a:r>
              <a:rPr lang="en-US" altLang="zh-TW" sz="22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40</a:t>
            </a:r>
            <a:r>
              <a:rPr lang="zh-TW" altLang="zh-TW" sz="22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年的作品，最大的差別是什麼？</a:t>
            </a:r>
            <a:endParaRPr lang="zh-TW" altLang="en-US" sz="2200" dirty="0"/>
          </a:p>
        </p:txBody>
      </p:sp>
    </p:spTree>
    <p:extLst>
      <p:ext uri="{BB962C8B-B14F-4D97-AF65-F5344CB8AC3E}">
        <p14:creationId xmlns:p14="http://schemas.microsoft.com/office/powerpoint/2010/main" val="4022524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圖片 7" descr="http://twart100.ntmofa.gov.tw/DisplaySmallPicture.ashx?p=images/contentPic/prints/634042696332414557.jpg&amp;w=300&amp;h=2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183" y="1306155"/>
            <a:ext cx="5146418" cy="347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矩形 1"/>
          <p:cNvSpPr/>
          <p:nvPr/>
        </p:nvSpPr>
        <p:spPr>
          <a:xfrm>
            <a:off x="736163" y="4916130"/>
            <a:ext cx="46538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zh-TW" altLang="zh-TW" b="1" kern="100" dirty="0">
                <a:solidFill>
                  <a:srgbClr val="FF0000"/>
                </a:solidFill>
                <a:latin typeface="Times New Roman" panose="02020603050405020304" pitchFamily="18" charset="0"/>
              </a:rPr>
              <a:t>【椰風</a:t>
            </a:r>
            <a:r>
              <a:rPr lang="en-US" altLang="zh-TW" b="1" kern="100" dirty="0">
                <a:solidFill>
                  <a:srgbClr val="FF0000"/>
                </a:solidFill>
                <a:latin typeface="Times New Roman" panose="02020603050405020304" pitchFamily="18" charset="0"/>
              </a:rPr>
              <a:t>-</a:t>
            </a:r>
            <a:r>
              <a:rPr lang="zh-TW" altLang="zh-TW" b="1" kern="100" dirty="0">
                <a:solidFill>
                  <a:srgbClr val="FF0000"/>
                </a:solidFill>
                <a:latin typeface="Times New Roman" panose="02020603050405020304" pitchFamily="18" charset="0"/>
              </a:rPr>
              <a:t>水稻田系列</a:t>
            </a:r>
            <a:r>
              <a:rPr lang="en-US" altLang="zh-TW" b="1" kern="100" dirty="0">
                <a:solidFill>
                  <a:srgbClr val="FF0000"/>
                </a:solidFill>
                <a:latin typeface="Times New Roman" panose="02020603050405020304" pitchFamily="18" charset="0"/>
              </a:rPr>
              <a:t>24</a:t>
            </a:r>
            <a:r>
              <a:rPr lang="zh-TW" altLang="zh-TW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】</a:t>
            </a:r>
            <a:r>
              <a:rPr lang="zh-TW" altLang="en-US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 黃銘昌 </a:t>
            </a:r>
            <a:r>
              <a:rPr lang="en-US" altLang="zh-TW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/</a:t>
            </a:r>
            <a:r>
              <a:rPr lang="zh-TW" altLang="en-US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油畫   </a:t>
            </a:r>
            <a:r>
              <a:rPr lang="en-US" altLang="zh-TW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1996</a:t>
            </a:r>
            <a:endParaRPr lang="zh-TW" altLang="zh-TW" kern="100" dirty="0">
              <a:latin typeface="Times New Roman" panose="02020603050405020304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5791200" y="1387356"/>
            <a:ext cx="6096000" cy="415498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TW" altLang="zh-TW" sz="22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出生於花蓮瑞穗的黃銘昌，從小的生長環境就是鄉村田野，他曾說過說：「水稻田是我兒時的遊樂場，田裡有青蛙、蝌蚪、蝴蝶，我在稻禾間尋找著無盡的寶藏。」正因為如此，黃銘昌從創作中追尋童年的鄉村回憶，尤其對於「稻田」有一股難言的狂熱眷戀。這幅</a:t>
            </a:r>
            <a:r>
              <a:rPr lang="zh-TW" altLang="zh-TW" sz="2200" kern="100" dirty="0">
                <a:solidFill>
                  <a:srgbClr val="00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《椰風》</a:t>
            </a:r>
            <a:r>
              <a:rPr lang="zh-TW" altLang="zh-TW" sz="22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畫</a:t>
            </a:r>
            <a:r>
              <a:rPr lang="zh-TW" altLang="zh-TW" sz="2200" kern="100" dirty="0">
                <a:solidFill>
                  <a:srgbClr val="00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的是他</a:t>
            </a:r>
            <a:r>
              <a:rPr lang="zh-TW" altLang="zh-TW" sz="22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在</a:t>
            </a:r>
            <a:r>
              <a:rPr lang="zh-TW" altLang="zh-TW" sz="2200" kern="100" dirty="0">
                <a:solidFill>
                  <a:srgbClr val="00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新店畫室附近的郊區景象，他以大片連綿的稻田與</a:t>
            </a:r>
            <a:r>
              <a:rPr lang="zh-TW" altLang="zh-TW" sz="22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熱帶的</a:t>
            </a:r>
            <a:r>
              <a:rPr lang="zh-TW" altLang="zh-TW" sz="2200" kern="100" dirty="0">
                <a:solidFill>
                  <a:srgbClr val="00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植物</a:t>
            </a:r>
            <a:r>
              <a:rPr lang="zh-TW" altLang="zh-TW" sz="22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「椰樹」</a:t>
            </a:r>
            <a:r>
              <a:rPr lang="zh-TW" altLang="zh-TW" sz="2200" kern="100" dirty="0">
                <a:solidFill>
                  <a:srgbClr val="00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作為畫中的主角，</a:t>
            </a:r>
            <a:r>
              <a:rPr lang="zh-TW" altLang="zh-TW" sz="22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在這個過度發展的文明當中，他以獨特且細膩的筆法，一筆一畫在油畫布中「種」出綠意盎然、陽光滿佈的水稻田，讓人隨著黃銘昌的作品，彷彿走進那生活中即將消逝的美好景象</a:t>
            </a:r>
            <a:r>
              <a:rPr lang="zh-TW" altLang="zh-TW" sz="2200" kern="10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。</a:t>
            </a:r>
            <a:endParaRPr lang="zh-TW" altLang="en-US" sz="2200" dirty="0"/>
          </a:p>
        </p:txBody>
      </p:sp>
      <p:sp>
        <p:nvSpPr>
          <p:cNvPr id="4" name="矩形 3"/>
          <p:cNvSpPr/>
          <p:nvPr/>
        </p:nvSpPr>
        <p:spPr>
          <a:xfrm>
            <a:off x="444183" y="5885240"/>
            <a:ext cx="10789981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zh-TW" sz="22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仔細觀察，你相信嗎？這麼精細像是照片的畫作，真的是一筆一筆畫上的呢！</a:t>
            </a:r>
            <a:endParaRPr lang="zh-TW" altLang="en-US" sz="2200" dirty="0"/>
          </a:p>
        </p:txBody>
      </p:sp>
    </p:spTree>
    <p:extLst>
      <p:ext uri="{BB962C8B-B14F-4D97-AF65-F5344CB8AC3E}">
        <p14:creationId xmlns:p14="http://schemas.microsoft.com/office/powerpoint/2010/main" val="1422918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S:\2013新游於藝\研究資料\陳進\選件\陳進-姿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443" y="995680"/>
            <a:ext cx="3194050" cy="40290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7"/>
          <p:cNvSpPr>
            <a:spLocks noChangeArrowheads="1"/>
          </p:cNvSpPr>
          <p:nvPr/>
        </p:nvSpPr>
        <p:spPr bwMode="auto">
          <a:xfrm rot="10800000" flipV="1">
            <a:off x="2514600" y="995681"/>
            <a:ext cx="748030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" name="Rectangle 8"/>
          <p:cNvSpPr>
            <a:spLocks noChangeArrowheads="1"/>
          </p:cNvSpPr>
          <p:nvPr/>
        </p:nvSpPr>
        <p:spPr bwMode="auto">
          <a:xfrm>
            <a:off x="4152900" y="4376833"/>
            <a:ext cx="74803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1927</a:t>
            </a:r>
            <a:r>
              <a:rPr kumimoji="0" lang="zh-TW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年的第一屆「台展」，陳進</a:t>
            </a:r>
            <a:r>
              <a:rPr kumimoji="0" lang="zh-TW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以</a:t>
            </a:r>
            <a:r>
              <a:rPr kumimoji="0" lang="en-US" altLang="zh-TW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《</a:t>
            </a:r>
            <a:r>
              <a:rPr kumimoji="0" lang="zh-TW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姿</a:t>
            </a:r>
            <a:r>
              <a:rPr kumimoji="0" lang="en-US" altLang="zh-TW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》</a:t>
            </a:r>
            <a:r>
              <a:rPr kumimoji="0" lang="zh-TW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、</a:t>
            </a:r>
            <a:r>
              <a:rPr kumimoji="0" lang="en-US" altLang="zh-TW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《</a:t>
            </a:r>
            <a:r>
              <a:rPr kumimoji="0" lang="zh-TW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罌粟</a:t>
            </a:r>
            <a:r>
              <a:rPr kumimoji="0" lang="en-US" altLang="zh-TW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》</a:t>
            </a:r>
            <a:r>
              <a:rPr kumimoji="0" lang="zh-TW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、</a:t>
            </a:r>
            <a:r>
              <a:rPr kumimoji="0" lang="en-US" altLang="zh-TW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《</a:t>
            </a:r>
            <a:r>
              <a:rPr kumimoji="0" lang="zh-TW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朝</a:t>
            </a:r>
            <a:r>
              <a:rPr kumimoji="0" lang="en-US" altLang="zh-TW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》</a:t>
            </a:r>
            <a:r>
              <a:rPr kumimoji="0" lang="zh-TW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三件作品入選，之後的作品更是年年入選，可說是「台展」當時的常勝軍；身為女性</a:t>
            </a:r>
            <a:r>
              <a:rPr kumimoji="0" lang="zh-TW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的</a:t>
            </a:r>
            <a:r>
              <a:rPr kumimoji="0" lang="zh-TW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陳進非常擅於描繪時代的女性形象，這也成為她日後創作主題的一大特色呢！</a:t>
            </a:r>
            <a:endParaRPr kumimoji="0" lang="zh-TW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 rot="10800000" flipV="1">
            <a:off x="4241800" y="679698"/>
            <a:ext cx="7480300" cy="32316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TW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新細明體" panose="02020500000000000000" pitchFamily="18" charset="-12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你知道在當時的台灣，傳統的人物畫大都描繪什麼樣的人物嗎？瞧！這畫中的女子身穿和服並盤上頭髮，神情柔和優美，半側著身，右手輕拉著衣襟，彷彿在想些什麼！整幅作品表現出膠彩的細膩與技法，贏得了當時日籍評審的一致好評呢！可惜的是，這幅作品因為年代久遠已經損毀不見了，現在我們所看到的這件作品，是黑白影像的資料照片，但是依舊可以感受到在陳進筆下的女性，所散發出溫柔又優雅的氣質。</a:t>
            </a:r>
            <a:r>
              <a:rPr kumimoji="0" lang="zh-TW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zh-TW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751827" y="5161663"/>
            <a:ext cx="29912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zh-TW" altLang="zh-TW" b="1" kern="100" dirty="0">
                <a:solidFill>
                  <a:srgbClr val="FF0000"/>
                </a:solidFill>
                <a:latin typeface="Times New Roman" panose="02020603050405020304" pitchFamily="18" charset="0"/>
              </a:rPr>
              <a:t>【姿</a:t>
            </a:r>
            <a:r>
              <a:rPr lang="zh-TW" altLang="zh-TW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】</a:t>
            </a:r>
            <a:r>
              <a:rPr lang="zh-TW" altLang="en-US" b="1" kern="100" dirty="0">
                <a:solidFill>
                  <a:srgbClr val="FF0000"/>
                </a:solidFill>
                <a:latin typeface="Times New Roman" panose="02020603050405020304" pitchFamily="18" charset="0"/>
              </a:rPr>
              <a:t>陳</a:t>
            </a:r>
            <a:r>
              <a:rPr lang="zh-TW" altLang="en-US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進 </a:t>
            </a:r>
            <a:r>
              <a:rPr lang="en-US" altLang="zh-TW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/</a:t>
            </a:r>
            <a:r>
              <a:rPr lang="zh-TW" altLang="en-US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膠</a:t>
            </a:r>
            <a:r>
              <a:rPr lang="zh-TW" altLang="en-US" b="1" kern="100" dirty="0">
                <a:solidFill>
                  <a:srgbClr val="FF0000"/>
                </a:solidFill>
                <a:latin typeface="Times New Roman" panose="02020603050405020304" pitchFamily="18" charset="0"/>
              </a:rPr>
              <a:t>彩 </a:t>
            </a:r>
            <a:r>
              <a:rPr lang="zh-TW" altLang="en-US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  </a:t>
            </a:r>
            <a:r>
              <a:rPr lang="en-US" altLang="zh-TW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1927</a:t>
            </a:r>
            <a:endParaRPr lang="zh-TW" altLang="zh-TW" kern="1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6418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S:\2013新游於藝\研究資料\林玉山\大南門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617" y="804805"/>
            <a:ext cx="5769428" cy="302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矩形 1"/>
          <p:cNvSpPr/>
          <p:nvPr/>
        </p:nvSpPr>
        <p:spPr>
          <a:xfrm>
            <a:off x="6489700" y="1526431"/>
            <a:ext cx="49911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zh-TW" sz="24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林玉山在第一屆的台展中有兩件作品入選，</a:t>
            </a:r>
            <a:r>
              <a:rPr lang="zh-TW" altLang="zh-TW" sz="2400" kern="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分別是描繪母牛與小牛間親情的《水牛》</a:t>
            </a:r>
            <a:r>
              <a:rPr lang="zh-TW" altLang="zh-TW" sz="24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；</a:t>
            </a:r>
            <a:r>
              <a:rPr lang="zh-TW" altLang="zh-TW" sz="2400" kern="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另一幅則是這幅《大南門》。大南門位於台南，又稱作「南寧門」，建於</a:t>
            </a:r>
            <a:r>
              <a:rPr lang="en-US" altLang="zh-TW" sz="2400" kern="100" dirty="0">
                <a:solidFill>
                  <a:srgbClr val="000000"/>
                </a:solidFill>
                <a:latin typeface="Times New Roman" panose="02020603050405020304" pitchFamily="18" charset="0"/>
              </a:rPr>
              <a:t>1725</a:t>
            </a:r>
            <a:r>
              <a:rPr lang="zh-TW" altLang="zh-TW" sz="2400" kern="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年是清朝台灣府城的</a:t>
            </a:r>
            <a:r>
              <a:rPr lang="en-US" altLang="zh-TW" sz="2400" kern="100" dirty="0">
                <a:solidFill>
                  <a:srgbClr val="000000"/>
                </a:solidFill>
                <a:latin typeface="Times New Roman" panose="02020603050405020304" pitchFamily="18" charset="0"/>
              </a:rPr>
              <a:t>14</a:t>
            </a:r>
            <a:r>
              <a:rPr lang="zh-TW" altLang="zh-TW" sz="2400" kern="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座城門之一。</a:t>
            </a:r>
            <a:endParaRPr lang="zh-TW" altLang="en-US" sz="2400" dirty="0"/>
          </a:p>
        </p:txBody>
      </p:sp>
      <p:sp>
        <p:nvSpPr>
          <p:cNvPr id="3" name="矩形 2"/>
          <p:cNvSpPr/>
          <p:nvPr/>
        </p:nvSpPr>
        <p:spPr>
          <a:xfrm>
            <a:off x="1155700" y="4045466"/>
            <a:ext cx="10668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zh-TW" sz="2400" kern="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林玉山經常出外寫生，而且他擅長描繪動物，所以他筆下的動物透過他精細的觀察，表現得唯妙唯肖；畫中的主角正是南部常見的赤牛，遠景是大南門城門建築，這件以戶外寫生將寫實所見而呈現的畫作，打敗了傳統臨摹大師稿的水墨畫，在當時的台展中脫穎而出，深得評審的肯定。而此件作品也與陳進的《姿》一樣，因年代久遠</a:t>
            </a:r>
            <a:r>
              <a:rPr lang="zh-TW" altLang="zh-TW" sz="24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而</a:t>
            </a:r>
            <a:r>
              <a:rPr lang="zh-TW" altLang="zh-TW" sz="2400" kern="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損毀不見了</a:t>
            </a:r>
            <a:r>
              <a:rPr lang="zh-TW" altLang="zh-TW" sz="24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。如果</a:t>
            </a:r>
            <a:r>
              <a:rPr lang="zh-TW" altLang="zh-TW" sz="2400" kern="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有機會到台南遊玩的話，</a:t>
            </a:r>
            <a:r>
              <a:rPr lang="zh-TW" altLang="zh-TW" sz="24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記得</a:t>
            </a:r>
            <a:r>
              <a:rPr lang="zh-TW" altLang="zh-TW" sz="2400" kern="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去看看現在的城門</a:t>
            </a:r>
            <a:r>
              <a:rPr lang="zh-TW" altLang="zh-TW" sz="24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對照林玉山所畫的大南門</a:t>
            </a:r>
            <a:r>
              <a:rPr lang="zh-TW" altLang="zh-TW" sz="2400" kern="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，是不是</a:t>
            </a:r>
            <a:r>
              <a:rPr lang="zh-TW" altLang="zh-TW" sz="24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還有相似之處呢？</a:t>
            </a:r>
            <a:r>
              <a:rPr lang="zh-TW" altLang="zh-TW" sz="2400" kern="100" dirty="0">
                <a:solidFill>
                  <a:srgbClr val="215868"/>
                </a:solidFill>
                <a:ea typeface="Times New Roman" panose="02020603050405020304" pitchFamily="18" charset="0"/>
              </a:rPr>
              <a:t> </a:t>
            </a:r>
            <a:endParaRPr lang="zh-TW" altLang="en-US" sz="2400" dirty="0"/>
          </a:p>
        </p:txBody>
      </p:sp>
      <p:sp>
        <p:nvSpPr>
          <p:cNvPr id="4" name="矩形 3"/>
          <p:cNvSpPr/>
          <p:nvPr/>
        </p:nvSpPr>
        <p:spPr>
          <a:xfrm>
            <a:off x="6489700" y="946388"/>
            <a:ext cx="33586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zh-TW" altLang="zh-TW" b="1" kern="100" dirty="0">
                <a:solidFill>
                  <a:srgbClr val="FF0000"/>
                </a:solidFill>
                <a:latin typeface="Times New Roman" panose="02020603050405020304" pitchFamily="18" charset="0"/>
              </a:rPr>
              <a:t>【</a:t>
            </a:r>
            <a:r>
              <a:rPr lang="zh-TW" altLang="zh-TW" b="1" kern="100" dirty="0">
                <a:solidFill>
                  <a:srgbClr val="FF0000"/>
                </a:solidFill>
                <a:latin typeface="Verdana" panose="020B0604030504040204" pitchFamily="34" charset="0"/>
              </a:rPr>
              <a:t>大南門</a:t>
            </a:r>
            <a:r>
              <a:rPr lang="zh-TW" altLang="zh-TW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】</a:t>
            </a:r>
            <a:r>
              <a:rPr lang="zh-TW" altLang="en-US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林玉山  </a:t>
            </a:r>
            <a:r>
              <a:rPr lang="en-US" altLang="zh-TW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/</a:t>
            </a:r>
            <a:r>
              <a:rPr lang="zh-TW" altLang="en-US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zh-TW" altLang="en-US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膠彩   </a:t>
            </a:r>
            <a:r>
              <a:rPr lang="en-US" altLang="zh-TW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1927</a:t>
            </a:r>
            <a:endParaRPr lang="zh-TW" altLang="zh-TW" kern="1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7400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S:\2013新游於藝\研究資料\郭雪湖\選件\1927-松壑飛泉(紙本.水墨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3916" y="624911"/>
            <a:ext cx="2552259" cy="5685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矩形 1"/>
          <p:cNvSpPr/>
          <p:nvPr/>
        </p:nvSpPr>
        <p:spPr>
          <a:xfrm>
            <a:off x="4165600" y="1627648"/>
            <a:ext cx="6096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0"/>
              </a:spcAft>
            </a:pPr>
            <a:r>
              <a:rPr lang="zh-TW" altLang="zh-TW" sz="2400" kern="100" dirty="0">
                <a:solidFill>
                  <a:srgbClr val="000000"/>
                </a:solidFill>
                <a:latin typeface="Times New Roman" panose="02020603050405020304" pitchFamily="18" charset="0"/>
              </a:rPr>
              <a:t>郭雪湖的這幅《松壑飛泉》能夠入選第一屆台展比較特殊，原因在於這是一幅水墨作品，然而當時多數入選的都是膠彩畫作，究竟能夠讓評審推崇它的原因是什麼呢？</a:t>
            </a:r>
            <a:endParaRPr lang="zh-TW" altLang="zh-TW" sz="2400" kern="100" dirty="0">
              <a:latin typeface="Times New Roman" panose="02020603050405020304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4165600" y="3467438"/>
            <a:ext cx="75184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zh-TW" sz="2400" kern="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們仔細看看，它並不是一幅「傳統」的文人水墨畫作，在畫家精心的構圖安排，沒有傳統國畫那種「高遠」、「深遠」和「平遠」的多視點構圖，反而強調出山石、樹木略帶陰影的立體質感，像是在現場寫生的感覺。</a:t>
            </a:r>
            <a:r>
              <a:rPr lang="zh-TW" altLang="zh-TW" sz="24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也</a:t>
            </a:r>
            <a:r>
              <a:rPr lang="zh-TW" altLang="zh-TW" sz="2400" kern="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因為能夠從傳統水墨繪畫表現出創新，</a:t>
            </a:r>
            <a:r>
              <a:rPr lang="zh-TW" altLang="zh-TW" sz="24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所以自然</a:t>
            </a:r>
            <a:r>
              <a:rPr lang="zh-TW" altLang="zh-TW" sz="2400" kern="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受到當時審查委員的</a:t>
            </a:r>
            <a:r>
              <a:rPr lang="zh-TW" altLang="zh-TW" sz="24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欣賞而入選</a:t>
            </a:r>
            <a:r>
              <a:rPr lang="zh-TW" altLang="zh-TW" sz="2400" kern="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。你也可以試著比較前面幾幅傳統水墨</a:t>
            </a:r>
            <a:r>
              <a:rPr lang="zh-TW" altLang="zh-TW" sz="24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畫</a:t>
            </a:r>
            <a:r>
              <a:rPr lang="zh-TW" altLang="zh-TW" sz="2400" kern="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的筆法與構圖有</a:t>
            </a:r>
            <a:r>
              <a:rPr lang="zh-TW" altLang="zh-TW" sz="24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哪些</a:t>
            </a:r>
            <a:r>
              <a:rPr lang="zh-TW" altLang="zh-TW" sz="2400" kern="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不同</a:t>
            </a:r>
            <a:r>
              <a:rPr lang="zh-TW" altLang="zh-TW" sz="24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之處</a:t>
            </a:r>
            <a:r>
              <a:rPr lang="zh-TW" altLang="zh-TW" sz="2400" kern="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？</a:t>
            </a:r>
            <a:endParaRPr lang="zh-TW" altLang="en-US" sz="2400" dirty="0"/>
          </a:p>
        </p:txBody>
      </p:sp>
      <p:sp>
        <p:nvSpPr>
          <p:cNvPr id="4" name="矩形 3"/>
          <p:cNvSpPr/>
          <p:nvPr/>
        </p:nvSpPr>
        <p:spPr>
          <a:xfrm>
            <a:off x="4277648" y="988186"/>
            <a:ext cx="36471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zh-TW" altLang="zh-TW" b="1" kern="100" dirty="0">
                <a:solidFill>
                  <a:srgbClr val="FF0000"/>
                </a:solidFill>
                <a:latin typeface="Times New Roman" panose="02020603050405020304" pitchFamily="18" charset="0"/>
              </a:rPr>
              <a:t>【松壑飛泉</a:t>
            </a:r>
            <a:r>
              <a:rPr lang="zh-TW" altLang="zh-TW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】</a:t>
            </a:r>
            <a:r>
              <a:rPr lang="zh-TW" altLang="en-US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郭雪湖 </a:t>
            </a:r>
            <a:r>
              <a:rPr lang="en-US" altLang="zh-TW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/</a:t>
            </a:r>
            <a:r>
              <a:rPr lang="zh-TW" altLang="en-US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zh-TW" altLang="en-US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膠彩    </a:t>
            </a:r>
            <a:r>
              <a:rPr lang="en-US" altLang="zh-TW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1927</a:t>
            </a:r>
            <a:endParaRPr lang="zh-TW" altLang="zh-TW" kern="1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1832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2501900" y="697594"/>
            <a:ext cx="90551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zh-TW" altLang="zh-TW" sz="2000" kern="100" dirty="0">
                <a:solidFill>
                  <a:srgbClr val="000000"/>
                </a:solidFill>
                <a:latin typeface="Times New Roman" panose="02020603050405020304" pitchFamily="18" charset="0"/>
              </a:rPr>
              <a:t>陳進，是台展三少年中唯一的女性畫家。</a:t>
            </a:r>
            <a:r>
              <a:rPr lang="en-US" altLang="zh-TW" sz="2000" kern="100" dirty="0">
                <a:solidFill>
                  <a:srgbClr val="000000"/>
                </a:solidFill>
                <a:latin typeface="Times New Roman" panose="02020603050405020304" pitchFamily="18" charset="0"/>
              </a:rPr>
              <a:t>1907</a:t>
            </a:r>
            <a:r>
              <a:rPr lang="zh-TW" altLang="zh-TW" sz="2000" kern="100" dirty="0">
                <a:solidFill>
                  <a:srgbClr val="000000"/>
                </a:solidFill>
                <a:latin typeface="Times New Roman" panose="02020603050405020304" pitchFamily="18" charset="0"/>
              </a:rPr>
              <a:t>年出生於新竹香山，是當地頗具聲望的書香世家，她的父親陳雲如很喜歡文學，收藏著豐富的書畫與古董，家中經常有文人雅士來做客，陳進就是在這樣濃厚的書香氣息中長大，也因為在這樣的環境薰陶下，孕育出她身為名門仕女、大家閨秀的優雅氣質，自然流露在她許多作品中，並建立她在畫壇上獨樹一格的「閨秀風格」。</a:t>
            </a:r>
            <a:endParaRPr lang="zh-TW" altLang="zh-TW" sz="2000" kern="100" dirty="0">
              <a:latin typeface="Times New Roman" panose="02020603050405020304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981200" y="2470274"/>
            <a:ext cx="94234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zh-TW" altLang="zh-TW" sz="2000" kern="100" dirty="0">
                <a:solidFill>
                  <a:srgbClr val="000000"/>
                </a:solidFill>
                <a:latin typeface="Times New Roman" panose="02020603050405020304" pitchFamily="18" charset="0"/>
              </a:rPr>
              <a:t>陳進在念台北第三女高時，她班上的美術老師，是日籍教師鄉原古統，在習畫過程中陳進展現的藝術天分，讓老師印象深刻。在老師與父親的鼓勵下，</a:t>
            </a:r>
            <a:r>
              <a:rPr lang="en-US" altLang="zh-TW" sz="2000" kern="100" dirty="0">
                <a:solidFill>
                  <a:srgbClr val="000000"/>
                </a:solidFill>
                <a:latin typeface="Times New Roman" panose="02020603050405020304" pitchFamily="18" charset="0"/>
              </a:rPr>
              <a:t>18</a:t>
            </a:r>
            <a:r>
              <a:rPr lang="zh-TW" altLang="zh-TW" sz="2000" kern="100" dirty="0">
                <a:solidFill>
                  <a:srgbClr val="000000"/>
                </a:solidFill>
                <a:latin typeface="Times New Roman" panose="02020603050405020304" pitchFamily="18" charset="0"/>
              </a:rPr>
              <a:t>歲便前往日本留學，接受更專業的嚴格訓練，當時是台灣第一位前往日本留學的女畫家呢！她在東京女子美術學校學會了寫生技巧與描繪裝飾圖樣的細膩筆法；畢業之後，更在日本美人畫家鏑木清方的門下習畫，這段學習的歷鍊也深深影響著她日後在人物畫的表現。</a:t>
            </a:r>
            <a:endParaRPr lang="zh-TW" altLang="zh-TW" sz="2000" kern="100" dirty="0">
              <a:latin typeface="Times New Roman" panose="02020603050405020304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079500" y="4550730"/>
            <a:ext cx="103251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zh-TW" sz="2000" kern="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陳進一生的繪畫主要以膠彩畫為</a:t>
            </a:r>
            <a:r>
              <a:rPr lang="zh-TW" altLang="zh-TW" sz="20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創作媒材，創作的</a:t>
            </a:r>
            <a:r>
              <a:rPr lang="zh-TW" altLang="zh-TW" sz="2000" kern="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題材多來自於自身生活人事物的觀察。因此除了早期以身為女性的角度觀察時代下的女性</a:t>
            </a:r>
            <a:r>
              <a:rPr lang="zh-TW" altLang="zh-TW" sz="2000" i="1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，</a:t>
            </a:r>
            <a:r>
              <a:rPr lang="zh-TW" altLang="zh-TW" sz="2000" kern="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包括自己熟悉的名門仕女生活、台灣原住民的女性形象、日治時期到台灣光復後的女性改變；</a:t>
            </a:r>
            <a:r>
              <a:rPr lang="zh-TW" altLang="zh-TW" sz="20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後來</a:t>
            </a:r>
            <a:r>
              <a:rPr lang="zh-TW" altLang="zh-TW" sz="2000" kern="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進入家庭為人妻人母後，</a:t>
            </a:r>
            <a:r>
              <a:rPr lang="zh-TW" altLang="zh-TW" sz="20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也</a:t>
            </a:r>
            <a:r>
              <a:rPr lang="zh-TW" altLang="zh-TW" sz="2000" kern="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以畫筆記錄她踏上人生另一階段的全新生活，</a:t>
            </a:r>
            <a:r>
              <a:rPr lang="zh-TW" altLang="zh-TW" sz="20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正</a:t>
            </a:r>
            <a:r>
              <a:rPr lang="zh-TW" altLang="zh-TW" sz="2000" kern="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因為對於人</a:t>
            </a:r>
            <a:r>
              <a:rPr lang="zh-TW" altLang="zh-TW" sz="20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物</a:t>
            </a:r>
            <a:r>
              <a:rPr lang="zh-TW" altLang="zh-TW" sz="2000" kern="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的細膩觀察與描繪，所以更能讓觀眾透過她的作品</a:t>
            </a:r>
            <a:r>
              <a:rPr lang="zh-TW" altLang="zh-TW" sz="2000" kern="100" dirty="0">
                <a:solidFill>
                  <a:srgbClr val="000000"/>
                </a:solidFill>
                <a:cs typeface="Times New Roman" panose="02020603050405020304" pitchFamily="18" charset="0"/>
              </a:rPr>
              <a:t>，</a:t>
            </a:r>
            <a:r>
              <a:rPr lang="zh-TW" altLang="zh-TW" sz="2000" kern="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感受到她內心的情感與感動。</a:t>
            </a:r>
            <a:endParaRPr lang="zh-TW" altLang="en-US" sz="2000" dirty="0"/>
          </a:p>
        </p:txBody>
      </p:sp>
      <p:sp>
        <p:nvSpPr>
          <p:cNvPr id="6" name="矩形 5"/>
          <p:cNvSpPr/>
          <p:nvPr/>
        </p:nvSpPr>
        <p:spPr>
          <a:xfrm>
            <a:off x="666532" y="528300"/>
            <a:ext cx="1467068" cy="16312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zh-TW" sz="2000" b="1" kern="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陳進介</a:t>
            </a:r>
            <a:r>
              <a:rPr lang="zh-TW" altLang="zh-TW" sz="2000" b="1" kern="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紹</a:t>
            </a:r>
            <a:endParaRPr lang="en-US" altLang="zh-TW" sz="2000" b="1" kern="1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TW" sz="2000" b="1" kern="1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sz="2000" b="1" kern="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1907</a:t>
            </a:r>
            <a:r>
              <a:rPr lang="zh-TW" altLang="en-US" sz="2000" b="1" kern="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000" b="1" kern="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zh-TW" altLang="en-US" sz="2000" b="1" kern="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000" b="1" kern="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1998</a:t>
            </a:r>
          </a:p>
          <a:p>
            <a:endParaRPr lang="en-US" altLang="zh-TW" sz="2000" b="1" kern="1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TW" altLang="en-US" sz="2000" b="1" kern="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享年</a:t>
            </a:r>
            <a:r>
              <a:rPr lang="en-US" altLang="zh-TW" sz="2000" b="1" kern="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91</a:t>
            </a:r>
            <a:r>
              <a:rPr lang="zh-TW" altLang="en-US" sz="2000" b="1" kern="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歲</a:t>
            </a:r>
            <a:endParaRPr lang="zh-TW" altLang="en-US" sz="2000" dirty="0"/>
          </a:p>
        </p:txBody>
      </p:sp>
      <p:pic>
        <p:nvPicPr>
          <p:cNvPr id="819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2875" cy="161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8763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gign0015\Desktop\說明會圖檔\1935-悠閒(絹.膠彩)-北美館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393" y="1699874"/>
            <a:ext cx="4799551" cy="4224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矩形 1"/>
          <p:cNvSpPr/>
          <p:nvPr/>
        </p:nvSpPr>
        <p:spPr>
          <a:xfrm>
            <a:off x="5613400" y="2069206"/>
            <a:ext cx="6045200" cy="38685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300"/>
              </a:lnSpc>
              <a:spcAft>
                <a:spcPts val="0"/>
              </a:spcAft>
            </a:pPr>
            <a:r>
              <a:rPr lang="zh-TW" altLang="zh-TW" sz="2400" kern="100" dirty="0">
                <a:solidFill>
                  <a:srgbClr val="000000"/>
                </a:solidFill>
                <a:latin typeface="Times New Roman" panose="02020603050405020304" pitchFamily="18" charset="0"/>
              </a:rPr>
              <a:t>畫中的女子是陳進以大姊陳新為模特兒所畫，她側臥在床上，手上拿著看到一半的書，點著檀香，眼睛視線看向遠方，像是看書看到一半，在休息的片刻中，不知道在想著什麼？透過這件作品，可以讓我們窺見當時富家閨女的居家生活情形，不論是她身上穿的橄欖綠旗袍、床上的枕頭、雕工精美的木床等都相當精緻與華麗。仔細觀察，你還發現了哪些物品和你現在生活中不一樣的地方呢？</a:t>
            </a:r>
            <a:r>
              <a:rPr lang="zh-TW" altLang="zh-TW" sz="2400" kern="100" dirty="0">
                <a:solidFill>
                  <a:srgbClr val="215868"/>
                </a:solidFill>
                <a:latin typeface="Times New Roman" panose="02020603050405020304" pitchFamily="18" charset="0"/>
              </a:rPr>
              <a:t> </a:t>
            </a:r>
            <a:endParaRPr lang="zh-TW" altLang="zh-TW" sz="2400" kern="100" dirty="0">
              <a:latin typeface="Times New Roman" panose="02020603050405020304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5465763" y="1699874"/>
            <a:ext cx="30187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zh-TW" altLang="zh-TW" b="1" kern="100" dirty="0">
                <a:solidFill>
                  <a:srgbClr val="FF0000"/>
                </a:solidFill>
                <a:latin typeface="Times New Roman" panose="02020603050405020304" pitchFamily="18" charset="0"/>
              </a:rPr>
              <a:t>【悠閒</a:t>
            </a:r>
            <a:r>
              <a:rPr lang="zh-TW" altLang="zh-TW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】</a:t>
            </a:r>
            <a:r>
              <a:rPr lang="zh-TW" altLang="en-US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  陳進 </a:t>
            </a:r>
            <a:r>
              <a:rPr lang="en-US" altLang="zh-TW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/</a:t>
            </a:r>
            <a:r>
              <a:rPr lang="zh-TW" altLang="en-US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膠彩   </a:t>
            </a:r>
            <a:r>
              <a:rPr lang="en-US" altLang="zh-TW" b="1" kern="1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1935</a:t>
            </a:r>
            <a:endParaRPr lang="zh-TW" altLang="zh-TW" kern="1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3572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</TotalTime>
  <Words>7678</Words>
  <Application>Microsoft Office PowerPoint</Application>
  <PresentationFormat>寬螢幕</PresentationFormat>
  <Paragraphs>124</Paragraphs>
  <Slides>41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41</vt:i4>
      </vt:variant>
    </vt:vector>
  </HeadingPairs>
  <TitlesOfParts>
    <vt:vector size="49" baseType="lpstr">
      <vt:lpstr>華康POP1體W5</vt:lpstr>
      <vt:lpstr>新細明體</vt:lpstr>
      <vt:lpstr>Arial</vt:lpstr>
      <vt:lpstr>Calibri</vt:lpstr>
      <vt:lpstr>Calibri Light</vt:lpstr>
      <vt:lpstr>Times New Roman</vt:lpstr>
      <vt:lpstr>Verdana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CLES</dc:creator>
  <cp:lastModifiedBy>CLES</cp:lastModifiedBy>
  <cp:revision>128</cp:revision>
  <dcterms:created xsi:type="dcterms:W3CDTF">2020-09-30T03:26:54Z</dcterms:created>
  <dcterms:modified xsi:type="dcterms:W3CDTF">2020-10-05T02:41:24Z</dcterms:modified>
</cp:coreProperties>
</file>